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314" r:id="rId2"/>
    <p:sldId id="427" r:id="rId3"/>
    <p:sldId id="257" r:id="rId4"/>
    <p:sldId id="298" r:id="rId5"/>
    <p:sldId id="311" r:id="rId6"/>
    <p:sldId id="287" r:id="rId7"/>
    <p:sldId id="267" r:id="rId8"/>
    <p:sldId id="269" r:id="rId9"/>
    <p:sldId id="296" r:id="rId10"/>
    <p:sldId id="299" r:id="rId11"/>
    <p:sldId id="266" r:id="rId12"/>
    <p:sldId id="273" r:id="rId13"/>
    <p:sldId id="301" r:id="rId14"/>
    <p:sldId id="300" r:id="rId15"/>
    <p:sldId id="276" r:id="rId16"/>
    <p:sldId id="261" r:id="rId17"/>
    <p:sldId id="277" r:id="rId18"/>
    <p:sldId id="278" r:id="rId19"/>
    <p:sldId id="303" r:id="rId20"/>
    <p:sldId id="279" r:id="rId21"/>
    <p:sldId id="263" r:id="rId22"/>
    <p:sldId id="288" r:id="rId23"/>
    <p:sldId id="283" r:id="rId24"/>
    <p:sldId id="284" r:id="rId25"/>
    <p:sldId id="289" r:id="rId26"/>
    <p:sldId id="304" r:id="rId27"/>
    <p:sldId id="290" r:id="rId28"/>
    <p:sldId id="310" r:id="rId29"/>
    <p:sldId id="291" r:id="rId30"/>
    <p:sldId id="429" r:id="rId31"/>
    <p:sldId id="428" r:id="rId32"/>
    <p:sldId id="431" r:id="rId33"/>
    <p:sldId id="292" r:id="rId34"/>
    <p:sldId id="293" r:id="rId35"/>
    <p:sldId id="307" r:id="rId36"/>
    <p:sldId id="312" r:id="rId37"/>
    <p:sldId id="433" r:id="rId38"/>
    <p:sldId id="432" r:id="rId39"/>
  </p:sldIdLst>
  <p:sldSz cx="24384000" cy="13716000"/>
  <p:notesSz cx="6858000" cy="9144000"/>
  <p:defaultTextStyle>
    <a:lvl1pPr algn="ctr" defTabSz="584200">
      <a:defRPr sz="5000">
        <a:latin typeface="Helvetica Light"/>
        <a:ea typeface="Helvetica Light"/>
        <a:cs typeface="Helvetica Light"/>
        <a:sym typeface="Helvetica Light"/>
      </a:defRPr>
    </a:lvl1pPr>
    <a:lvl2pPr algn="ctr" defTabSz="584200">
      <a:defRPr sz="5000">
        <a:latin typeface="Helvetica Light"/>
        <a:ea typeface="Helvetica Light"/>
        <a:cs typeface="Helvetica Light"/>
        <a:sym typeface="Helvetica Light"/>
      </a:defRPr>
    </a:lvl2pPr>
    <a:lvl3pPr algn="ctr" defTabSz="584200">
      <a:defRPr sz="5000">
        <a:latin typeface="Helvetica Light"/>
        <a:ea typeface="Helvetica Light"/>
        <a:cs typeface="Helvetica Light"/>
        <a:sym typeface="Helvetica Light"/>
      </a:defRPr>
    </a:lvl3pPr>
    <a:lvl4pPr algn="ctr" defTabSz="584200">
      <a:defRPr sz="5000">
        <a:latin typeface="Helvetica Light"/>
        <a:ea typeface="Helvetica Light"/>
        <a:cs typeface="Helvetica Light"/>
        <a:sym typeface="Helvetica Light"/>
      </a:defRPr>
    </a:lvl4pPr>
    <a:lvl5pPr algn="ctr" defTabSz="584200">
      <a:defRPr sz="5000">
        <a:latin typeface="Helvetica Light"/>
        <a:ea typeface="Helvetica Light"/>
        <a:cs typeface="Helvetica Light"/>
        <a:sym typeface="Helvetica Light"/>
      </a:defRPr>
    </a:lvl5pPr>
    <a:lvl6pPr algn="ctr" defTabSz="584200">
      <a:defRPr sz="5000">
        <a:latin typeface="Helvetica Light"/>
        <a:ea typeface="Helvetica Light"/>
        <a:cs typeface="Helvetica Light"/>
        <a:sym typeface="Helvetica Light"/>
      </a:defRPr>
    </a:lvl6pPr>
    <a:lvl7pPr algn="ctr" defTabSz="584200">
      <a:defRPr sz="5000">
        <a:latin typeface="Helvetica Light"/>
        <a:ea typeface="Helvetica Light"/>
        <a:cs typeface="Helvetica Light"/>
        <a:sym typeface="Helvetica Light"/>
      </a:defRPr>
    </a:lvl7pPr>
    <a:lvl8pPr algn="ctr" defTabSz="584200">
      <a:defRPr sz="5000">
        <a:latin typeface="Helvetica Light"/>
        <a:ea typeface="Helvetica Light"/>
        <a:cs typeface="Helvetica Light"/>
        <a:sym typeface="Helvetica Light"/>
      </a:defRPr>
    </a:lvl8pPr>
    <a:lvl9pPr algn="ctr" defTabSz="584200">
      <a:defRPr sz="5000">
        <a:latin typeface="Helvetica Light"/>
        <a:ea typeface="Helvetica Light"/>
        <a:cs typeface="Helvetica Light"/>
        <a:sym typeface="Helvetica Light"/>
      </a:defRPr>
    </a:lvl9pPr>
  </p:defaultTextStyle>
  <p:extLst>
    <p:ext uri="{EFAFB233-063F-42B5-8137-9DF3F51BA10A}">
      <p15:sldGuideLst xmlns:p15="http://schemas.microsoft.com/office/powerpoint/2012/main">
        <p15:guide id="1" orient="horz" pos="3078">
          <p15:clr>
            <a:srgbClr val="A4A3A4"/>
          </p15:clr>
        </p15:guide>
        <p15:guide id="2" orient="horz" pos="1725">
          <p15:clr>
            <a:srgbClr val="A4A3A4"/>
          </p15:clr>
        </p15:guide>
        <p15:guide id="3" orient="horz" pos="2784">
          <p15:clr>
            <a:srgbClr val="A4A3A4"/>
          </p15:clr>
        </p15:guide>
        <p15:guide id="4" pos="12779">
          <p15:clr>
            <a:srgbClr val="A4A3A4"/>
          </p15:clr>
        </p15:guide>
        <p15:guide id="5" pos="7426">
          <p15:clr>
            <a:srgbClr val="A4A3A4"/>
          </p15:clr>
        </p15:guide>
        <p15:guide id="6" pos="4612">
          <p15:clr>
            <a:srgbClr val="A4A3A4"/>
          </p15:clr>
        </p15:guide>
        <p15:guide id="7" pos="9446">
          <p15:clr>
            <a:srgbClr val="A4A3A4"/>
          </p15:clr>
        </p15:guide>
        <p15:guide id="8" pos="302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Þorvaldur ÞL. Logason" initials="Þ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767E"/>
    <a:srgbClr val="F6D336"/>
    <a:srgbClr val="69B7DC"/>
    <a:srgbClr val="FFB800"/>
    <a:srgbClr val="11ADB9"/>
    <a:srgbClr val="64ACCD"/>
    <a:srgbClr val="66ACC9"/>
    <a:srgbClr val="3132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Helvetica Light"/>
          <a:ea typeface="Helvetica Light"/>
          <a:cs typeface="Helvetica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2E8"/>
          </a:solidFill>
        </a:fill>
      </a:tcStyle>
    </a:wholeTbl>
    <a:band2H>
      <a:tcTxStyle/>
      <a:tcStyle>
        <a:tcBdr/>
        <a:fill>
          <a:solidFill>
            <a:srgbClr val="E6EAF4"/>
          </a:solidFill>
        </a:fill>
      </a:tcStyle>
    </a:band2H>
    <a:firstCol>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Col>
    <a:la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lastRow>
    <a:fir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Row>
  </a:tblStyle>
  <a:tblStyle styleId="{C7B018BB-80A7-4F77-B60F-C8B233D01FF8}" styleName="">
    <a:tblBg/>
    <a:wholeTbl>
      <a:tcTxStyle b="on" i="on">
        <a:font>
          <a:latin typeface="Helvetica Light"/>
          <a:ea typeface="Helvetica Light"/>
          <a:cs typeface="Helvetica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2E7CB"/>
          </a:solidFill>
        </a:fill>
      </a:tcStyle>
    </a:wholeTbl>
    <a:band2H>
      <a:tcTxStyle/>
      <a:tcStyle>
        <a:tcBdr/>
        <a:fill>
          <a:solidFill>
            <a:srgbClr val="F8F4E7"/>
          </a:solidFill>
        </a:fill>
      </a:tcStyle>
    </a:band2H>
    <a:firstCol>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Col>
    <a:la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lastRow>
    <a:fir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Row>
  </a:tblStyle>
  <a:tblStyle styleId="{EEE7283C-3CF3-47DC-8721-378D4A62B228}" styleName="">
    <a:tblBg/>
    <a:wholeTbl>
      <a:tcTxStyle b="on" i="on">
        <a:font>
          <a:latin typeface="Helvetica Light"/>
          <a:ea typeface="Helvetica Light"/>
          <a:cs typeface="Helvetica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CDDE"/>
          </a:solidFill>
        </a:fill>
      </a:tcStyle>
    </a:wholeTbl>
    <a:band2H>
      <a:tcTxStyle/>
      <a:tcStyle>
        <a:tcBdr/>
        <a:fill>
          <a:solidFill>
            <a:srgbClr val="EBE8EF"/>
          </a:solidFill>
        </a:fill>
      </a:tcStyle>
    </a:band2H>
    <a:firstCol>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Col>
    <a:la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lastRow>
    <a:fir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Row>
  </a:tblStyle>
  <a:tblStyle styleId="{CF821DB8-F4EB-4A41-A1BA-3FCAFE7338EE}" styleName="">
    <a:tblBg/>
    <a:wholeTbl>
      <a:tcTxStyle b="on" i="on">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Col>
    <a:lastRow>
      <a:tcTxStyle b="on" i="on">
        <a:font>
          <a:latin typeface="Helvetica Light"/>
          <a:ea typeface="Helvetica Light"/>
          <a:cs typeface="Helvetica Light"/>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365C0"/>
          </a:solidFill>
        </a:fill>
      </a:tcStyle>
    </a:firstRow>
  </a:tblStyle>
  <a:tblStyle styleId="{33BA23B1-9221-436E-865A-0063620EA4FD}" styleName="">
    <a:tblBg/>
    <a:wholeTbl>
      <a:tcTxStyle b="on" i="on">
        <a:font>
          <a:latin typeface="Helvetica Light"/>
          <a:ea typeface="Helvetica Light"/>
          <a:cs typeface="Helvetica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Helvetica Light"/>
          <a:ea typeface="Helvetica Light"/>
          <a:cs typeface="Helvetica Ligh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Helvetica Light"/>
          <a:ea typeface="Helvetica Light"/>
          <a:cs typeface="Helvetica Ligh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Helvetica Light"/>
          <a:ea typeface="Helvetica Light"/>
          <a:cs typeface="Helvetica Light"/>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Helvetica Light"/>
          <a:ea typeface="Helvetica Light"/>
          <a:cs typeface="Helvetica Ligh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1" autoAdjust="0"/>
    <p:restoredTop sz="72072" autoAdjust="0"/>
  </p:normalViewPr>
  <p:slideViewPr>
    <p:cSldViewPr snapToGrid="0" snapToObjects="1">
      <p:cViewPr varScale="1">
        <p:scale>
          <a:sx n="53" d="100"/>
          <a:sy n="53" d="100"/>
        </p:scale>
        <p:origin x="1504" y="184"/>
      </p:cViewPr>
      <p:guideLst>
        <p:guide orient="horz" pos="3078"/>
        <p:guide orient="horz" pos="1725"/>
        <p:guide orient="horz" pos="2784"/>
        <p:guide pos="12779"/>
        <p:guide pos="7426"/>
        <p:guide pos="4612"/>
        <p:guide pos="9446"/>
        <p:guide pos="302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174506284"/>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US"/>
              <a:t>Við ætlum á þessum stutta tíma að hlaupa yfir það helsta - gefa ykkur smá innsýn í það hvernig við höfum náð árangri. ….. Og líka að gefa ykkur dæmi um það ööööööörfáu skipti jafnvel bara þetta eina skipti sem við höfum hlaupið á okkur, eða gert eitthvað rangt. En fyrst, HVAÐ ER PR Marketing?</a:t>
            </a:r>
          </a:p>
        </p:txBody>
      </p:sp>
    </p:spTree>
    <p:extLst>
      <p:ext uri="{BB962C8B-B14F-4D97-AF65-F5344CB8AC3E}">
        <p14:creationId xmlns:p14="http://schemas.microsoft.com/office/powerpoint/2010/main" val="4106053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Bara svo því sé komið til skila þá eru þetta allt dæmi um mál sem við höfum komið að í fjölmiðlum. Bara svona til að monta okkur.</a:t>
            </a:r>
          </a:p>
        </p:txBody>
      </p:sp>
    </p:spTree>
    <p:extLst>
      <p:ext uri="{BB962C8B-B14F-4D97-AF65-F5344CB8AC3E}">
        <p14:creationId xmlns:p14="http://schemas.microsoft.com/office/powerpoint/2010/main" val="2961236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Björninn er ekki unninn þótt þú komist</a:t>
            </a:r>
            <a:r>
              <a:rPr lang="en-US" baseline="0"/>
              <a:t> einu sinni á forsíðu FBL – þú getur ekki bara horft í hvað sambærileg auglýsingabirting hefði kostað</a:t>
            </a:r>
          </a:p>
          <a:p>
            <a:endParaRPr lang="en-US" baseline="0"/>
          </a:p>
          <a:p>
            <a:r>
              <a:rPr lang="en-US" baseline="0"/>
              <a:t>Undir stjórn G Löve hefur SÍBS breytt um stefnu og orðið leiðandi lýðheilsumálum sett framSS _ Skrifar</a:t>
            </a:r>
            <a:endParaRPr lang="en-US"/>
          </a:p>
        </p:txBody>
      </p:sp>
    </p:spTree>
    <p:extLst>
      <p:ext uri="{BB962C8B-B14F-4D97-AF65-F5344CB8AC3E}">
        <p14:creationId xmlns:p14="http://schemas.microsoft.com/office/powerpoint/2010/main" val="2568244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Það hefur auðveldað</a:t>
            </a:r>
            <a:r>
              <a:rPr lang="en-US" baseline="0"/>
              <a:t> okkur starfið fyrir SÍBS af því þar eru svo margar góðar fréttavinklar.</a:t>
            </a:r>
          </a:p>
          <a:p>
            <a:r>
              <a:rPr lang="en-US" baseline="0"/>
              <a:t>En það er munaður sem maður býr ekki alltaf að</a:t>
            </a:r>
          </a:p>
          <a:p>
            <a:r>
              <a:rPr lang="en-US" baseline="0"/>
              <a:t>Stóra spurningin er því alltaf</a:t>
            </a:r>
          </a:p>
          <a:p>
            <a:r>
              <a:rPr lang="en-US" baseline="0"/>
              <a:t>Eins og virkir í athugasemdum eru duglegir að benda á , á hverjum degi: ER ÞETTA NÚ FRÉTT?</a:t>
            </a:r>
            <a:endParaRPr lang="en-US"/>
          </a:p>
        </p:txBody>
      </p:sp>
    </p:spTree>
    <p:extLst>
      <p:ext uri="{BB962C8B-B14F-4D97-AF65-F5344CB8AC3E}">
        <p14:creationId xmlns:p14="http://schemas.microsoft.com/office/powerpoint/2010/main" val="71667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4494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Ég</a:t>
            </a:r>
            <a:r>
              <a:rPr lang="en-US" dirty="0"/>
              <a:t> </a:t>
            </a:r>
            <a:r>
              <a:rPr lang="en-US" dirty="0" err="1"/>
              <a:t>og</a:t>
            </a:r>
            <a:r>
              <a:rPr lang="en-US" dirty="0"/>
              <a:t> </a:t>
            </a:r>
            <a:r>
              <a:rPr lang="en-US" dirty="0" err="1"/>
              <a:t>móðir</a:t>
            </a:r>
            <a:r>
              <a:rPr lang="en-US" dirty="0"/>
              <a:t> </a:t>
            </a:r>
            <a:r>
              <a:rPr lang="en-US" dirty="0" err="1"/>
              <a:t>mín</a:t>
            </a:r>
            <a:r>
              <a:rPr lang="en-US" dirty="0"/>
              <a:t> </a:t>
            </a:r>
            <a:r>
              <a:rPr lang="en-US" dirty="0" err="1"/>
              <a:t>leggjum</a:t>
            </a:r>
            <a:r>
              <a:rPr lang="en-US" dirty="0"/>
              <a:t> </a:t>
            </a:r>
            <a:r>
              <a:rPr lang="en-US" dirty="0" err="1"/>
              <a:t>ekki</a:t>
            </a:r>
            <a:r>
              <a:rPr lang="en-US" dirty="0"/>
              <a:t> </a:t>
            </a:r>
            <a:r>
              <a:rPr lang="en-US" dirty="0" err="1"/>
              <a:t>sama</a:t>
            </a:r>
            <a:r>
              <a:rPr lang="en-US" dirty="0"/>
              <a:t> </a:t>
            </a:r>
            <a:r>
              <a:rPr lang="en-US" dirty="0" err="1"/>
              <a:t>skilning</a:t>
            </a:r>
            <a:r>
              <a:rPr lang="en-US" dirty="0"/>
              <a:t> </a:t>
            </a:r>
            <a:r>
              <a:rPr lang="en-US" dirty="0" err="1"/>
              <a:t>í</a:t>
            </a:r>
            <a:r>
              <a:rPr lang="en-US" dirty="0"/>
              <a:t> </a:t>
            </a:r>
            <a:r>
              <a:rPr lang="en-US" dirty="0" err="1"/>
              <a:t>fréttir</a:t>
            </a:r>
            <a:r>
              <a:rPr lang="en-US" dirty="0"/>
              <a:t>. </a:t>
            </a:r>
            <a:r>
              <a:rPr lang="en-US" dirty="0" err="1"/>
              <a:t>Henni</a:t>
            </a:r>
            <a:r>
              <a:rPr lang="en-US" dirty="0"/>
              <a:t> </a:t>
            </a:r>
            <a:r>
              <a:rPr lang="en-US" dirty="0" err="1"/>
              <a:t>finnast</a:t>
            </a:r>
            <a:r>
              <a:rPr lang="en-US" dirty="0"/>
              <a:t> </a:t>
            </a:r>
            <a:r>
              <a:rPr lang="en-US" dirty="0" err="1"/>
              <a:t>fréttir</a:t>
            </a:r>
            <a:r>
              <a:rPr lang="en-US" dirty="0"/>
              <a:t> </a:t>
            </a:r>
            <a:r>
              <a:rPr lang="en-US" dirty="0" err="1"/>
              <a:t>af</a:t>
            </a:r>
            <a:r>
              <a:rPr lang="en-US" dirty="0"/>
              <a:t> </a:t>
            </a:r>
            <a:r>
              <a:rPr lang="en-US" dirty="0" err="1"/>
              <a:t>fólki</a:t>
            </a:r>
            <a:r>
              <a:rPr lang="en-US" dirty="0"/>
              <a:t> </a:t>
            </a:r>
            <a:r>
              <a:rPr lang="en-US" dirty="0" err="1"/>
              <a:t>vera</a:t>
            </a:r>
            <a:r>
              <a:rPr lang="en-US" dirty="0"/>
              <a:t> </a:t>
            </a:r>
            <a:r>
              <a:rPr lang="en-US" dirty="0" err="1"/>
              <a:t>slúður</a:t>
            </a:r>
            <a:r>
              <a:rPr lang="en-US" dirty="0"/>
              <a:t>. </a:t>
            </a:r>
            <a:r>
              <a:rPr lang="en-US" dirty="0" err="1"/>
              <a:t>Ég</a:t>
            </a:r>
            <a:r>
              <a:rPr lang="en-US" dirty="0"/>
              <a:t> </a:t>
            </a:r>
            <a:r>
              <a:rPr lang="en-US" dirty="0" err="1"/>
              <a:t>hef</a:t>
            </a:r>
            <a:r>
              <a:rPr lang="en-US" dirty="0"/>
              <a:t> </a:t>
            </a:r>
            <a:r>
              <a:rPr lang="en-US" dirty="0" err="1"/>
              <a:t>hins</a:t>
            </a:r>
            <a:r>
              <a:rPr lang="en-US" dirty="0"/>
              <a:t> </a:t>
            </a:r>
            <a:r>
              <a:rPr lang="en-US" dirty="0" err="1"/>
              <a:t>vegar</a:t>
            </a:r>
            <a:r>
              <a:rPr lang="en-US" dirty="0"/>
              <a:t> </a:t>
            </a:r>
            <a:r>
              <a:rPr lang="en-US" dirty="0" err="1"/>
              <a:t>mikinn</a:t>
            </a:r>
            <a:r>
              <a:rPr lang="en-US" dirty="0"/>
              <a:t> </a:t>
            </a:r>
            <a:r>
              <a:rPr lang="en-US" dirty="0" err="1"/>
              <a:t>áhuga</a:t>
            </a:r>
            <a:r>
              <a:rPr lang="en-US" dirty="0"/>
              <a:t> </a:t>
            </a:r>
            <a:r>
              <a:rPr lang="en-US" dirty="0" err="1"/>
              <a:t>á</a:t>
            </a:r>
            <a:r>
              <a:rPr lang="en-US" dirty="0"/>
              <a:t> </a:t>
            </a:r>
            <a:r>
              <a:rPr lang="en-US" dirty="0" err="1"/>
              <a:t>fólki</a:t>
            </a:r>
            <a:r>
              <a:rPr lang="en-US" dirty="0"/>
              <a:t> </a:t>
            </a:r>
            <a:r>
              <a:rPr lang="en-US" dirty="0" err="1"/>
              <a:t>og</a:t>
            </a:r>
            <a:r>
              <a:rPr lang="en-US" dirty="0"/>
              <a:t> </a:t>
            </a:r>
            <a:r>
              <a:rPr lang="en-US" dirty="0" err="1"/>
              <a:t>fréttum</a:t>
            </a:r>
            <a:r>
              <a:rPr lang="en-US" dirty="0"/>
              <a:t> </a:t>
            </a:r>
            <a:r>
              <a:rPr lang="en-US" dirty="0" err="1"/>
              <a:t>því</a:t>
            </a:r>
            <a:r>
              <a:rPr lang="en-US" dirty="0"/>
              <a:t> </a:t>
            </a:r>
            <a:r>
              <a:rPr lang="en-US" dirty="0" err="1"/>
              <a:t>tengdu</a:t>
            </a:r>
            <a:r>
              <a:rPr lang="en-US" dirty="0"/>
              <a:t>. BA </a:t>
            </a:r>
            <a:r>
              <a:rPr lang="en-US" dirty="0" err="1"/>
              <a:t>ritgerðina</a:t>
            </a:r>
            <a:r>
              <a:rPr lang="en-US" dirty="0"/>
              <a:t> um </a:t>
            </a:r>
            <a:r>
              <a:rPr lang="en-US" dirty="0" err="1"/>
              <a:t>Fréttablaðið</a:t>
            </a:r>
            <a:r>
              <a:rPr lang="en-US" dirty="0"/>
              <a:t> </a:t>
            </a:r>
            <a:r>
              <a:rPr lang="en-US" dirty="0" err="1"/>
              <a:t>og</a:t>
            </a:r>
            <a:r>
              <a:rPr lang="en-US" dirty="0"/>
              <a:t> </a:t>
            </a:r>
            <a:r>
              <a:rPr lang="en-US" dirty="0" err="1"/>
              <a:t>meðal</a:t>
            </a:r>
            <a:r>
              <a:rPr lang="en-US" dirty="0"/>
              <a:t> </a:t>
            </a:r>
            <a:r>
              <a:rPr lang="en-US" dirty="0" err="1"/>
              <a:t>annars</a:t>
            </a:r>
            <a:r>
              <a:rPr lang="en-US" dirty="0"/>
              <a:t> </a:t>
            </a:r>
            <a:r>
              <a:rPr lang="en-US" dirty="0" err="1"/>
              <a:t>var</a:t>
            </a:r>
            <a:r>
              <a:rPr lang="en-US" dirty="0"/>
              <a:t> </a:t>
            </a:r>
            <a:r>
              <a:rPr lang="en-US" dirty="0" err="1"/>
              <a:t>niðurstaðan</a:t>
            </a:r>
            <a:r>
              <a:rPr lang="en-US" dirty="0"/>
              <a:t> </a:t>
            </a:r>
            <a:r>
              <a:rPr lang="en-US" dirty="0" err="1"/>
              <a:t>sú</a:t>
            </a:r>
            <a:r>
              <a:rPr lang="en-US" dirty="0"/>
              <a:t> </a:t>
            </a:r>
            <a:r>
              <a:rPr lang="en-US" dirty="0" err="1"/>
              <a:t>þar</a:t>
            </a:r>
            <a:r>
              <a:rPr lang="en-US" dirty="0"/>
              <a:t> </a:t>
            </a:r>
            <a:r>
              <a:rPr lang="en-US" dirty="0" err="1"/>
              <a:t>að</a:t>
            </a:r>
            <a:r>
              <a:rPr lang="en-US" dirty="0"/>
              <a:t> </a:t>
            </a:r>
            <a:r>
              <a:rPr lang="en-US" dirty="0" err="1"/>
              <a:t>Fréttablaðið</a:t>
            </a:r>
            <a:r>
              <a:rPr lang="en-US" dirty="0"/>
              <a:t> </a:t>
            </a:r>
            <a:r>
              <a:rPr lang="en-US" dirty="0" err="1"/>
              <a:t>hafi</a:t>
            </a:r>
            <a:r>
              <a:rPr lang="en-US" dirty="0"/>
              <a:t> </a:t>
            </a:r>
            <a:r>
              <a:rPr lang="en-US" dirty="0" err="1"/>
              <a:t>komist</a:t>
            </a:r>
            <a:r>
              <a:rPr lang="en-US" dirty="0"/>
              <a:t> </a:t>
            </a:r>
            <a:r>
              <a:rPr lang="en-US" dirty="0" err="1"/>
              <a:t>upp</a:t>
            </a:r>
            <a:r>
              <a:rPr lang="en-US" dirty="0"/>
              <a:t> </a:t>
            </a:r>
            <a:r>
              <a:rPr lang="en-US" dirty="0" err="1"/>
              <a:t>fyrir</a:t>
            </a:r>
            <a:r>
              <a:rPr lang="en-US" dirty="0"/>
              <a:t> </a:t>
            </a:r>
            <a:r>
              <a:rPr lang="en-US" dirty="0" err="1"/>
              <a:t>Moggann</a:t>
            </a:r>
            <a:r>
              <a:rPr lang="en-US" dirty="0"/>
              <a:t> </a:t>
            </a:r>
            <a:r>
              <a:rPr lang="en-US" dirty="0" err="1"/>
              <a:t>í</a:t>
            </a:r>
            <a:r>
              <a:rPr lang="en-US" dirty="0"/>
              <a:t> </a:t>
            </a:r>
            <a:r>
              <a:rPr lang="en-US" dirty="0" err="1"/>
              <a:t>lestri</a:t>
            </a:r>
            <a:r>
              <a:rPr lang="en-US" dirty="0"/>
              <a:t> </a:t>
            </a:r>
            <a:r>
              <a:rPr lang="en-US" dirty="0" err="1"/>
              <a:t>af</a:t>
            </a:r>
            <a:r>
              <a:rPr lang="en-US" dirty="0"/>
              <a:t> </a:t>
            </a:r>
            <a:r>
              <a:rPr lang="en-US" dirty="0" err="1"/>
              <a:t>því</a:t>
            </a:r>
            <a:r>
              <a:rPr lang="en-US" dirty="0"/>
              <a:t> </a:t>
            </a:r>
            <a:r>
              <a:rPr lang="en-US" dirty="0" err="1"/>
              <a:t>að</a:t>
            </a:r>
            <a:r>
              <a:rPr lang="en-US" dirty="0"/>
              <a:t> </a:t>
            </a:r>
            <a:r>
              <a:rPr lang="en-US" dirty="0" err="1"/>
              <a:t>það</a:t>
            </a:r>
            <a:r>
              <a:rPr lang="en-US" dirty="0"/>
              <a:t> </a:t>
            </a:r>
            <a:r>
              <a:rPr lang="en-US" dirty="0" err="1"/>
              <a:t>hlúði</a:t>
            </a:r>
            <a:r>
              <a:rPr lang="en-US" dirty="0"/>
              <a:t> </a:t>
            </a:r>
            <a:r>
              <a:rPr lang="en-US" dirty="0" err="1"/>
              <a:t>að</a:t>
            </a:r>
            <a:r>
              <a:rPr lang="en-US" dirty="0"/>
              <a:t> </a:t>
            </a:r>
            <a:r>
              <a:rPr lang="en-US" dirty="0" err="1"/>
              <a:t>unga</a:t>
            </a:r>
            <a:r>
              <a:rPr lang="en-US" dirty="0"/>
              <a:t> </a:t>
            </a:r>
            <a:r>
              <a:rPr lang="en-US" dirty="0" err="1"/>
              <a:t>fólkinu</a:t>
            </a:r>
            <a:r>
              <a:rPr lang="en-US" dirty="0"/>
              <a:t> </a:t>
            </a:r>
            <a:r>
              <a:rPr lang="en-US" dirty="0" err="1"/>
              <a:t>með</a:t>
            </a:r>
            <a:r>
              <a:rPr lang="en-US" dirty="0"/>
              <a:t> </a:t>
            </a:r>
            <a:r>
              <a:rPr lang="en-US" dirty="0" err="1"/>
              <a:t>fréttum</a:t>
            </a:r>
            <a:r>
              <a:rPr lang="en-US" dirty="0"/>
              <a:t> </a:t>
            </a:r>
            <a:r>
              <a:rPr lang="en-US" dirty="0" err="1"/>
              <a:t>af</a:t>
            </a:r>
            <a:r>
              <a:rPr lang="en-US" dirty="0"/>
              <a:t> </a:t>
            </a:r>
            <a:r>
              <a:rPr lang="en-US" dirty="0" err="1"/>
              <a:t>fólki</a:t>
            </a:r>
            <a:r>
              <a:rPr lang="en-US" dirty="0"/>
              <a:t>. </a:t>
            </a:r>
            <a:r>
              <a:rPr lang="en-US" dirty="0" err="1"/>
              <a:t>Áttaði</a:t>
            </a:r>
            <a:r>
              <a:rPr lang="en-US" dirty="0"/>
              <a:t> </a:t>
            </a:r>
            <a:r>
              <a:rPr lang="en-US" dirty="0" err="1"/>
              <a:t>mig</a:t>
            </a:r>
            <a:r>
              <a:rPr lang="en-US" dirty="0"/>
              <a:t> </a:t>
            </a:r>
            <a:r>
              <a:rPr lang="en-US" dirty="0" err="1"/>
              <a:t>fljótt</a:t>
            </a:r>
            <a:r>
              <a:rPr lang="en-US" dirty="0"/>
              <a:t> </a:t>
            </a:r>
            <a:r>
              <a:rPr lang="en-US" dirty="0" err="1"/>
              <a:t>á</a:t>
            </a:r>
            <a:r>
              <a:rPr lang="en-US" dirty="0"/>
              <a:t> </a:t>
            </a:r>
            <a:r>
              <a:rPr lang="en-US" dirty="0" err="1"/>
              <a:t>því</a:t>
            </a:r>
            <a:r>
              <a:rPr lang="en-US" dirty="0"/>
              <a:t> </a:t>
            </a:r>
            <a:r>
              <a:rPr lang="en-US" dirty="0" err="1"/>
              <a:t>sem</a:t>
            </a:r>
            <a:r>
              <a:rPr lang="en-US" dirty="0"/>
              <a:t> </a:t>
            </a:r>
            <a:r>
              <a:rPr lang="en-US" dirty="0" err="1"/>
              <a:t>blaðamaður</a:t>
            </a:r>
            <a:r>
              <a:rPr lang="en-US" dirty="0"/>
              <a:t> </a:t>
            </a:r>
            <a:r>
              <a:rPr lang="en-US" dirty="0" err="1"/>
              <a:t>að</a:t>
            </a:r>
            <a:r>
              <a:rPr lang="en-US" dirty="0"/>
              <a:t> </a:t>
            </a:r>
            <a:r>
              <a:rPr lang="en-US" dirty="0" err="1"/>
              <a:t>fréttir</a:t>
            </a:r>
            <a:r>
              <a:rPr lang="en-US" dirty="0"/>
              <a:t> </a:t>
            </a:r>
            <a:r>
              <a:rPr lang="en-US" dirty="0" err="1"/>
              <a:t>leynast</a:t>
            </a:r>
            <a:r>
              <a:rPr lang="en-US" dirty="0"/>
              <a:t> </a:t>
            </a:r>
            <a:r>
              <a:rPr lang="en-US" dirty="0" err="1"/>
              <a:t>allsstaðar</a:t>
            </a:r>
            <a:r>
              <a:rPr lang="en-US" dirty="0"/>
              <a:t>, </a:t>
            </a:r>
            <a:r>
              <a:rPr lang="en-US" dirty="0" err="1"/>
              <a:t>Fermingarveislur</a:t>
            </a:r>
            <a:r>
              <a:rPr lang="en-US" dirty="0"/>
              <a:t>, </a:t>
            </a:r>
            <a:r>
              <a:rPr lang="en-US" dirty="0" err="1"/>
              <a:t>heiti</a:t>
            </a:r>
            <a:r>
              <a:rPr lang="en-US" dirty="0"/>
              <a:t> </a:t>
            </a:r>
            <a:r>
              <a:rPr lang="en-US" dirty="0" err="1"/>
              <a:t>potturinn</a:t>
            </a:r>
            <a:r>
              <a:rPr lang="en-US" dirty="0"/>
              <a:t>, </a:t>
            </a:r>
            <a:r>
              <a:rPr lang="en-US" dirty="0" err="1"/>
              <a:t>samfélagsmiðlar</a:t>
            </a:r>
            <a:r>
              <a:rPr lang="en-US" dirty="0"/>
              <a:t>, </a:t>
            </a:r>
            <a:r>
              <a:rPr lang="en-US" dirty="0" err="1"/>
              <a:t>saumaklúbburinn</a:t>
            </a:r>
            <a:r>
              <a:rPr lang="en-US" dirty="0"/>
              <a:t>, </a:t>
            </a:r>
            <a:r>
              <a:rPr lang="en-US" dirty="0" err="1"/>
              <a:t>fótboltinn</a:t>
            </a:r>
            <a:r>
              <a:rPr lang="en-US" dirty="0"/>
              <a:t> </a:t>
            </a:r>
            <a:r>
              <a:rPr lang="en-US" dirty="0" err="1"/>
              <a:t>o.s.frv</a:t>
            </a:r>
            <a:r>
              <a:rPr lang="en-US" dirty="0"/>
              <a:t>. </a:t>
            </a:r>
            <a:r>
              <a:rPr lang="en-US" dirty="0" err="1"/>
              <a:t>Alls</a:t>
            </a:r>
            <a:r>
              <a:rPr lang="en-US" dirty="0"/>
              <a:t> </a:t>
            </a:r>
            <a:r>
              <a:rPr lang="en-US" dirty="0" err="1"/>
              <a:t>staðar</a:t>
            </a:r>
            <a:r>
              <a:rPr lang="en-US" dirty="0"/>
              <a:t> </a:t>
            </a:r>
            <a:r>
              <a:rPr lang="en-US" dirty="0" err="1"/>
              <a:t>eru</a:t>
            </a:r>
            <a:r>
              <a:rPr lang="en-US" dirty="0"/>
              <a:t> </a:t>
            </a:r>
            <a:r>
              <a:rPr lang="en-US" dirty="0" err="1"/>
              <a:t>áhugaverðar</a:t>
            </a:r>
            <a:r>
              <a:rPr lang="en-US" dirty="0"/>
              <a:t> </a:t>
            </a:r>
            <a:r>
              <a:rPr lang="en-US" dirty="0" err="1"/>
              <a:t>fréttir</a:t>
            </a:r>
            <a:r>
              <a:rPr lang="en-US" dirty="0"/>
              <a:t> </a:t>
            </a:r>
            <a:r>
              <a:rPr lang="en-US" dirty="0" err="1"/>
              <a:t>það</a:t>
            </a:r>
            <a:r>
              <a:rPr lang="en-US" dirty="0"/>
              <a:t> </a:t>
            </a:r>
            <a:r>
              <a:rPr lang="en-US" dirty="0" err="1"/>
              <a:t>þarf</a:t>
            </a:r>
            <a:r>
              <a:rPr lang="en-US" dirty="0"/>
              <a:t> bara </a:t>
            </a:r>
            <a:r>
              <a:rPr lang="en-US" dirty="0" err="1"/>
              <a:t>að</a:t>
            </a:r>
            <a:r>
              <a:rPr lang="en-US" dirty="0"/>
              <a:t> </a:t>
            </a:r>
            <a:r>
              <a:rPr lang="en-US" dirty="0" err="1"/>
              <a:t>finna</a:t>
            </a:r>
            <a:r>
              <a:rPr lang="en-US" dirty="0"/>
              <a:t> </a:t>
            </a:r>
            <a:r>
              <a:rPr lang="en-US" dirty="0" err="1"/>
              <a:t>áhugaverða</a:t>
            </a:r>
            <a:r>
              <a:rPr lang="en-US" dirty="0"/>
              <a:t> </a:t>
            </a:r>
            <a:r>
              <a:rPr lang="en-US" dirty="0" err="1"/>
              <a:t>punktinn</a:t>
            </a:r>
            <a:r>
              <a:rPr lang="en-US" dirty="0"/>
              <a:t>.</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Sumir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vilja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bara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harðar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fréttir</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Aðrir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vilja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bara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mýkri</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fréttir</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Sumir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vilja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bara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jákvæðar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fréttir</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Aðrir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vilja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bara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neikvæðar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fréttir</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Sumir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þola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ekki</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íþróttafréttir</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Aðrir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þola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ekki</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fréttir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af</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stjórnmálum</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eða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efnahagsmálum</a:t>
            </a:r>
            <a:endParaRPr lang="en-US" dirty="0">
              <a:solidFill>
                <a:schemeClr val="tx1">
                  <a:lumMod val="75000"/>
                  <a:lumOff val="25000"/>
                </a:schemeClr>
              </a:solidFill>
              <a:latin typeface="Avenir Book"/>
              <a:ea typeface="Avenir Next Demi Bold"/>
              <a:cs typeface="Avenir Book"/>
              <a:sym typeface="Avenir Next Demi Bold"/>
            </a:endParaRPr>
          </a:p>
          <a:p>
            <a:endParaRPr lang="en-US" dirty="0"/>
          </a:p>
        </p:txBody>
      </p:sp>
    </p:spTree>
    <p:extLst>
      <p:ext uri="{BB962C8B-B14F-4D97-AF65-F5344CB8AC3E}">
        <p14:creationId xmlns:p14="http://schemas.microsoft.com/office/powerpoint/2010/main" val="2830855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25000"/>
              </a:lnSpc>
              <a:spcBef>
                <a:spcPts val="0"/>
              </a:spcBef>
              <a:spcAft>
                <a:spcPts val="0"/>
              </a:spcAft>
              <a:buClrTx/>
              <a:buSzTx/>
              <a:buFontTx/>
              <a:buNone/>
              <a:tabLst/>
              <a:defRPr/>
            </a:pPr>
            <a:r>
              <a:rPr lang="en-US"/>
              <a:t>Skiptar skoðanir á því hversu dýrmæt almannatengsl eru. Erfitt að meta, ýmsar leiðir verið reyndar. Þetta er ein leið. </a:t>
            </a:r>
          </a:p>
          <a:p>
            <a:pPr marL="0" marR="0" indent="0" algn="l" defTabSz="457200" rtl="0" eaLnBrk="1" fontAlgn="auto" latinLnBrk="0" hangingPunct="1">
              <a:lnSpc>
                <a:spcPct val="125000"/>
              </a:lnSpc>
              <a:spcBef>
                <a:spcPts val="0"/>
              </a:spcBef>
              <a:spcAft>
                <a:spcPts val="0"/>
              </a:spcAft>
              <a:buClrTx/>
              <a:buSzTx/>
              <a:buFontTx/>
              <a:buNone/>
              <a:tabLst/>
              <a:defRPr/>
            </a:pPr>
            <a:r>
              <a:rPr lang="en-US" dirty="0">
                <a:solidFill>
                  <a:schemeClr val="tx1">
                    <a:lumMod val="75000"/>
                    <a:lumOff val="25000"/>
                  </a:schemeClr>
                </a:solidFill>
                <a:latin typeface="Avenir Book"/>
                <a:ea typeface="Avenir Next Demi Bold"/>
                <a:cs typeface="Avenir Book"/>
                <a:sym typeface="Avenir Next Demi Bold"/>
              </a:rPr>
              <a:t>AVE (Advertising Value Equivalency) - </a:t>
            </a:r>
            <a:r>
              <a:rPr lang="en-US" dirty="0" err="1">
                <a:solidFill>
                  <a:schemeClr val="tx1">
                    <a:lumMod val="75000"/>
                    <a:lumOff val="25000"/>
                  </a:schemeClr>
                </a:solidFill>
                <a:latin typeface="Avenir Book"/>
                <a:ea typeface="Avenir Next Demi Bold"/>
                <a:cs typeface="Avenir Book"/>
                <a:sym typeface="Avenir Next Demi Bold"/>
              </a:rPr>
              <a:t>pláss</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eða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tími</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í</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miðlinum</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margfaldaður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með</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auglýsingaverði</a:t>
            </a:r>
            <a:endParaRPr kumimoji="0" lang="en-US" b="0" i="0" u="none" strike="noStrike" cap="none" spc="0" normalizeH="0" baseline="0" dirty="0">
              <a:ln>
                <a:noFill/>
              </a:ln>
              <a:solidFill>
                <a:srgbClr val="000000"/>
              </a:solidFill>
              <a:effectLst/>
              <a:uFillTx/>
              <a:latin typeface="Avenir Book"/>
              <a:cs typeface="Avenir Book"/>
              <a:sym typeface="Helvetica Light"/>
            </a:endParaRPr>
          </a:p>
          <a:p>
            <a:endParaRPr lang="en-US"/>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Sjónvarp</a:t>
            </a:r>
            <a:r>
              <a:rPr lang="en-US" dirty="0">
                <a:solidFill>
                  <a:schemeClr val="tx1">
                    <a:lumMod val="75000"/>
                    <a:lumOff val="25000"/>
                  </a:schemeClr>
                </a:solidFill>
                <a:latin typeface="Avenir Book"/>
                <a:ea typeface="Avenir Next Demi Bold"/>
                <a:cs typeface="Avenir Book"/>
                <a:sym typeface="Avenir Next Demi Bold"/>
              </a:rPr>
              <a:t> - 30 </a:t>
            </a:r>
            <a:r>
              <a:rPr lang="en-US" dirty="0" err="1">
                <a:solidFill>
                  <a:schemeClr val="tx1">
                    <a:lumMod val="75000"/>
                    <a:lumOff val="25000"/>
                  </a:schemeClr>
                </a:solidFill>
                <a:latin typeface="Avenir Book"/>
                <a:ea typeface="Avenir Next Demi Bold"/>
                <a:cs typeface="Avenir Book"/>
                <a:sym typeface="Avenir Next Demi Bold"/>
              </a:rPr>
              <a:t>sek</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augl</a:t>
            </a:r>
            <a:r>
              <a:rPr lang="en-US" dirty="0">
                <a:solidFill>
                  <a:schemeClr val="tx1">
                    <a:lumMod val="75000"/>
                    <a:lumOff val="25000"/>
                  </a:schemeClr>
                </a:solidFill>
                <a:latin typeface="Avenir Book"/>
                <a:ea typeface="Avenir Next Demi Bold"/>
                <a:cs typeface="Avenir Book"/>
                <a:sym typeface="Avenir Next Demi Bold"/>
              </a:rPr>
              <a:t> = 500 þúsund</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Sjónvarp</a:t>
            </a:r>
            <a:r>
              <a:rPr lang="en-US" dirty="0">
                <a:solidFill>
                  <a:schemeClr val="tx1">
                    <a:lumMod val="75000"/>
                    <a:lumOff val="25000"/>
                  </a:schemeClr>
                </a:solidFill>
                <a:latin typeface="Avenir Book"/>
                <a:ea typeface="Avenir Next Demi Bold"/>
                <a:cs typeface="Avenir Book"/>
                <a:sym typeface="Avenir Next Demi Bold"/>
              </a:rPr>
              <a:t> - 1 </a:t>
            </a:r>
            <a:r>
              <a:rPr lang="en-US" dirty="0" err="1">
                <a:solidFill>
                  <a:schemeClr val="tx1">
                    <a:lumMod val="75000"/>
                    <a:lumOff val="25000"/>
                  </a:schemeClr>
                </a:solidFill>
                <a:latin typeface="Avenir Book"/>
                <a:ea typeface="Avenir Next Demi Bold"/>
                <a:cs typeface="Avenir Book"/>
                <a:sym typeface="Avenir Next Demi Bold"/>
              </a:rPr>
              <a:t>mínútu</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frétt</a:t>
            </a:r>
            <a:r>
              <a:rPr lang="en-US" dirty="0">
                <a:solidFill>
                  <a:schemeClr val="tx1">
                    <a:lumMod val="75000"/>
                    <a:lumOff val="25000"/>
                  </a:schemeClr>
                </a:solidFill>
                <a:latin typeface="Avenir Book"/>
                <a:ea typeface="Avenir Next Demi Bold"/>
                <a:cs typeface="Avenir Book"/>
                <a:sym typeface="Avenir Next Demi Bold"/>
              </a:rPr>
              <a:t> = 480 </a:t>
            </a:r>
            <a:r>
              <a:rPr lang="en-US" dirty="0" err="1">
                <a:solidFill>
                  <a:schemeClr val="tx1">
                    <a:lumMod val="75000"/>
                    <a:lumOff val="25000"/>
                  </a:schemeClr>
                </a:solidFill>
                <a:latin typeface="Avenir Book"/>
                <a:ea typeface="Avenir Next Demi Bold"/>
                <a:cs typeface="Avenir Book"/>
                <a:sym typeface="Avenir Next Demi Bold"/>
              </a:rPr>
              <a:t>þúsund</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Útvarp</a:t>
            </a:r>
            <a:r>
              <a:rPr lang="en-US" dirty="0">
                <a:solidFill>
                  <a:schemeClr val="tx1">
                    <a:lumMod val="75000"/>
                    <a:lumOff val="25000"/>
                  </a:schemeClr>
                </a:solidFill>
                <a:latin typeface="Avenir Book"/>
                <a:ea typeface="Avenir Next Demi Bold"/>
                <a:cs typeface="Avenir Book"/>
                <a:sym typeface="Avenir Next Demi Bold"/>
              </a:rPr>
              <a:t> -  </a:t>
            </a:r>
            <a:r>
              <a:rPr lang="en-US" dirty="0" err="1">
                <a:solidFill>
                  <a:schemeClr val="tx1">
                    <a:lumMod val="75000"/>
                    <a:lumOff val="25000"/>
                  </a:schemeClr>
                </a:solidFill>
                <a:latin typeface="Avenir Book"/>
                <a:ea typeface="Avenir Next Demi Bold"/>
                <a:cs typeface="Avenir Book"/>
                <a:sym typeface="Avenir Next Demi Bold"/>
              </a:rPr>
              <a:t>sek</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auglýsing</a:t>
            </a:r>
            <a:r>
              <a:rPr lang="en-US" dirty="0">
                <a:solidFill>
                  <a:schemeClr val="tx1">
                    <a:lumMod val="75000"/>
                    <a:lumOff val="25000"/>
                  </a:schemeClr>
                </a:solidFill>
                <a:latin typeface="Avenir Book"/>
                <a:ea typeface="Avenir Next Demi Bold"/>
                <a:cs typeface="Avenir Book"/>
                <a:sym typeface="Avenir Next Demi Bold"/>
              </a:rPr>
              <a:t> = </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Útvarp</a:t>
            </a:r>
            <a:r>
              <a:rPr lang="en-US" dirty="0">
                <a:solidFill>
                  <a:schemeClr val="tx1">
                    <a:lumMod val="75000"/>
                    <a:lumOff val="25000"/>
                  </a:schemeClr>
                </a:solidFill>
                <a:latin typeface="Avenir Book"/>
                <a:ea typeface="Avenir Next Demi Bold"/>
                <a:cs typeface="Avenir Book"/>
                <a:sym typeface="Avenir Next Demi Bold"/>
              </a:rPr>
              <a:t> - 1 </a:t>
            </a:r>
            <a:r>
              <a:rPr lang="en-US" dirty="0" err="1">
                <a:solidFill>
                  <a:schemeClr val="tx1">
                    <a:lumMod val="75000"/>
                    <a:lumOff val="25000"/>
                  </a:schemeClr>
                </a:solidFill>
                <a:latin typeface="Avenir Book"/>
                <a:ea typeface="Avenir Next Demi Bold"/>
                <a:cs typeface="Avenir Book"/>
                <a:sym typeface="Avenir Next Demi Bold"/>
              </a:rPr>
              <a:t>mínútu</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frétt</a:t>
            </a:r>
            <a:r>
              <a:rPr lang="en-US" dirty="0">
                <a:solidFill>
                  <a:schemeClr val="tx1">
                    <a:lumMod val="75000"/>
                    <a:lumOff val="25000"/>
                  </a:schemeClr>
                </a:solidFill>
                <a:latin typeface="Avenir Book"/>
                <a:ea typeface="Avenir Next Demi Bold"/>
                <a:cs typeface="Avenir Book"/>
                <a:sym typeface="Avenir Next Demi Bold"/>
              </a:rPr>
              <a:t> = 80 </a:t>
            </a:r>
            <a:r>
              <a:rPr lang="en-US" dirty="0" err="1">
                <a:solidFill>
                  <a:schemeClr val="tx1">
                    <a:lumMod val="75000"/>
                    <a:lumOff val="25000"/>
                  </a:schemeClr>
                </a:solidFill>
                <a:latin typeface="Avenir Book"/>
                <a:ea typeface="Avenir Next Demi Bold"/>
                <a:cs typeface="Avenir Book"/>
                <a:sym typeface="Avenir Next Demi Bold"/>
              </a:rPr>
              <a:t>þúsund</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Útvarp</a:t>
            </a:r>
            <a:r>
              <a:rPr lang="en-US" dirty="0">
                <a:solidFill>
                  <a:schemeClr val="tx1">
                    <a:lumMod val="75000"/>
                    <a:lumOff val="25000"/>
                  </a:schemeClr>
                </a:solidFill>
                <a:latin typeface="Avenir Book"/>
                <a:ea typeface="Avenir Next Demi Bold"/>
                <a:cs typeface="Avenir Book"/>
                <a:sym typeface="Avenir Next Demi Bold"/>
              </a:rPr>
              <a:t> - 5 </a:t>
            </a:r>
            <a:r>
              <a:rPr lang="en-US" dirty="0" err="1">
                <a:solidFill>
                  <a:schemeClr val="tx1">
                    <a:lumMod val="75000"/>
                    <a:lumOff val="25000"/>
                  </a:schemeClr>
                </a:solidFill>
                <a:latin typeface="Avenir Book"/>
                <a:ea typeface="Avenir Next Demi Bold"/>
                <a:cs typeface="Avenir Book"/>
                <a:sym typeface="Avenir Next Demi Bold"/>
              </a:rPr>
              <a:t>mínútna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viðtal</a:t>
            </a:r>
            <a:r>
              <a:rPr lang="en-US" dirty="0">
                <a:solidFill>
                  <a:schemeClr val="tx1">
                    <a:lumMod val="75000"/>
                    <a:lumOff val="25000"/>
                  </a:schemeClr>
                </a:solidFill>
                <a:latin typeface="Avenir Book"/>
                <a:ea typeface="Avenir Next Demi Bold"/>
                <a:cs typeface="Avenir Book"/>
                <a:sym typeface="Avenir Next Demi Bold"/>
              </a:rPr>
              <a:t> = 390 </a:t>
            </a:r>
            <a:r>
              <a:rPr lang="en-US" dirty="0" err="1">
                <a:solidFill>
                  <a:schemeClr val="tx1">
                    <a:lumMod val="75000"/>
                    <a:lumOff val="25000"/>
                  </a:schemeClr>
                </a:solidFill>
                <a:latin typeface="Avenir Book"/>
                <a:ea typeface="Avenir Next Demi Bold"/>
                <a:cs typeface="Avenir Book"/>
                <a:sym typeface="Avenir Next Demi Bold"/>
              </a:rPr>
              <a:t>þúsund</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a:solidFill>
                  <a:schemeClr val="tx1">
                    <a:lumMod val="75000"/>
                    <a:lumOff val="25000"/>
                  </a:schemeClr>
                </a:solidFill>
                <a:latin typeface="Avenir Book"/>
                <a:ea typeface="Avenir Next Demi Bold"/>
                <a:cs typeface="Avenir Book"/>
                <a:sym typeface="Avenir Next Demi Bold"/>
              </a:rPr>
              <a:t>25 </a:t>
            </a:r>
            <a:r>
              <a:rPr lang="en-US" dirty="0" err="1">
                <a:solidFill>
                  <a:schemeClr val="tx1">
                    <a:lumMod val="75000"/>
                    <a:lumOff val="25000"/>
                  </a:schemeClr>
                </a:solidFill>
                <a:latin typeface="Avenir Book"/>
                <a:ea typeface="Avenir Next Demi Bold"/>
                <a:cs typeface="Avenir Book"/>
                <a:sym typeface="Avenir Next Demi Bold"/>
              </a:rPr>
              <a:t>mínútna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sjónvarpsþáttur</a:t>
            </a:r>
            <a:r>
              <a:rPr lang="en-US" dirty="0">
                <a:solidFill>
                  <a:schemeClr val="tx1">
                    <a:lumMod val="75000"/>
                    <a:lumOff val="25000"/>
                  </a:schemeClr>
                </a:solidFill>
                <a:latin typeface="Avenir Book"/>
                <a:ea typeface="Avenir Next Demi Bold"/>
                <a:cs typeface="Avenir Book"/>
                <a:sym typeface="Avenir Next Demi Bold"/>
              </a:rPr>
              <a:t> = 12 </a:t>
            </a:r>
            <a:r>
              <a:rPr lang="en-US" dirty="0" err="1">
                <a:solidFill>
                  <a:schemeClr val="tx1">
                    <a:lumMod val="75000"/>
                    <a:lumOff val="25000"/>
                  </a:schemeClr>
                </a:solidFill>
                <a:latin typeface="Avenir Book"/>
                <a:ea typeface="Avenir Next Demi Bold"/>
                <a:cs typeface="Avenir Book"/>
                <a:sym typeface="Avenir Next Demi Bold"/>
              </a:rPr>
              <a:t>milljónir</a:t>
            </a:r>
            <a:endParaRPr lang="en-US" dirty="0">
              <a:solidFill>
                <a:schemeClr val="tx1">
                  <a:lumMod val="75000"/>
                  <a:lumOff val="25000"/>
                </a:schemeClr>
              </a:solidFill>
              <a:latin typeface="Avenir Book"/>
              <a:ea typeface="Avenir Next Demi Bold"/>
              <a:cs typeface="Avenir Book"/>
              <a:sym typeface="Avenir Next Demi Bold"/>
            </a:endParaRPr>
          </a:p>
          <a:p>
            <a:endParaRPr lang="en-US"/>
          </a:p>
        </p:txBody>
      </p:sp>
    </p:spTree>
    <p:extLst>
      <p:ext uri="{BB962C8B-B14F-4D97-AF65-F5344CB8AC3E}">
        <p14:creationId xmlns:p14="http://schemas.microsoft.com/office/powerpoint/2010/main" val="3946008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Og af hverju erum við að segja þetta við ykkur. Jú, af því að við viljum opna augu ykkar, gera ykkur meðvitaðri um að það leynist fullt af áhugaverðum hlutum - fréttum - hjá ykkur sem geta komið ykkar fyrirtæki að góðum notum. Það er bara ykkar að koma auga á þær. Við teljum okkur vera sérfræðingana í þessu en ef þið viljið ekki þiggja okkar hjálp við að koma þessum fréttum á framfæri þá viljum í það minnsta gefa ykkur nokkur holl ráð.</a:t>
            </a:r>
          </a:p>
          <a:p>
            <a:r>
              <a:rPr lang="en-US"/>
              <a:t>Blaðurfulltrúi er ekki misritun</a:t>
            </a:r>
          </a:p>
        </p:txBody>
      </p:sp>
    </p:spTree>
    <p:extLst>
      <p:ext uri="{BB962C8B-B14F-4D97-AF65-F5344CB8AC3E}">
        <p14:creationId xmlns:p14="http://schemas.microsoft.com/office/powerpoint/2010/main" val="883221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Samkvæmt áður nefndum Jónasi fela fréttir þetta í sér og ágætt að miða við þegar þú skrifar fréttatilkynningu. Sumt af þessu, en ekki allt, þarf að koma fram í innganginum. Aðalatriðið er að fá lesandann til að vilja halda áfram að lesa. </a:t>
            </a:r>
          </a:p>
          <a:p>
            <a:endParaRPr lang="en-US"/>
          </a:p>
        </p:txBody>
      </p:sp>
    </p:spTree>
    <p:extLst>
      <p:ext uri="{BB962C8B-B14F-4D97-AF65-F5344CB8AC3E}">
        <p14:creationId xmlns:p14="http://schemas.microsoft.com/office/powerpoint/2010/main" val="2165140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Einföld og skýr skilaboð</a:t>
            </a:r>
          </a:p>
          <a:p>
            <a:r>
              <a:rPr lang="en-US"/>
              <a:t>Gott að láta  innihaldsríkt kvót fylgja með.</a:t>
            </a:r>
          </a:p>
          <a:p>
            <a:r>
              <a:rPr lang="en-US"/>
              <a:t>Vandið stafsetningu</a:t>
            </a:r>
          </a:p>
          <a:p>
            <a:r>
              <a:rPr lang="en-US"/>
              <a:t>Verið nákvæm - ekki gleyma dagsetningu, tímasetningu o.s.frv. Allt sem auðveldar blaðamanninum vinnuna.</a:t>
            </a:r>
          </a:p>
          <a:p>
            <a:r>
              <a:rPr lang="en-US"/>
              <a:t>Látið tölfræði eða aðrar spennandi upplýsingar fylgja með ef kostur er.</a:t>
            </a:r>
          </a:p>
          <a:p>
            <a:r>
              <a:rPr lang="en-US"/>
              <a:t>Gerðu fréttina þína áhugaverða - Eiginlega alltaf hægt að gera efnið áhugavert</a:t>
            </a:r>
          </a:p>
          <a:p>
            <a:r>
              <a:rPr lang="en-US"/>
              <a:t>Varið ykkur á auglýsingaorðum - yfirdrifnum lýsingarorðum</a:t>
            </a:r>
          </a:p>
          <a:p>
            <a:r>
              <a:rPr lang="en-US"/>
              <a:t>Linkið á réttar síður</a:t>
            </a:r>
          </a:p>
          <a:p>
            <a:r>
              <a:rPr lang="en-US"/>
              <a:t>Látið fylgja með nafn, síma og netfang á réttan tengilið.</a:t>
            </a:r>
          </a:p>
          <a:p>
            <a:endParaRPr lang="en-US"/>
          </a:p>
        </p:txBody>
      </p:sp>
    </p:spTree>
    <p:extLst>
      <p:ext uri="{BB962C8B-B14F-4D97-AF65-F5344CB8AC3E}">
        <p14:creationId xmlns:p14="http://schemas.microsoft.com/office/powerpoint/2010/main" val="3797921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Andrés Jónsson, kollegi okkar, hefur bent á þetta. Fólk horfir frekar á svona myndir á netinu en miðaldra kalla að skrifa undir samning.</a:t>
            </a:r>
          </a:p>
          <a:p>
            <a:endParaRPr lang="en-US"/>
          </a:p>
          <a:p>
            <a:r>
              <a:rPr lang="en-US"/>
              <a:t>Við höfum tækifæri á því að myndagera atburði eins og okkur lystir – samningar</a:t>
            </a:r>
            <a:r>
              <a:rPr lang="en-US" baseline="0"/>
              <a:t> og undirskrifitr eru mjög algengir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085EE76-5824-3C4A-A3BB-2AA60F74148C}" type="slidenum">
              <a:t>23</a:t>
            </a:fld>
            <a:endParaRPr lang="en-US"/>
          </a:p>
        </p:txBody>
      </p:sp>
    </p:spTree>
    <p:extLst>
      <p:ext uri="{BB962C8B-B14F-4D97-AF65-F5344CB8AC3E}">
        <p14:creationId xmlns:p14="http://schemas.microsoft.com/office/powerpoint/2010/main" val="469982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Blaðamenn eru bara eins og annað fólk. Þeir eiga líka líf utan vinnu, fjölskyldu, börn og áhugamál. </a:t>
            </a:r>
          </a:p>
          <a:p>
            <a:r>
              <a:rPr lang="en-US"/>
              <a:t>Endalaust áreiti</a:t>
            </a:r>
          </a:p>
          <a:p>
            <a:r>
              <a:rPr lang="en-US"/>
              <a:t>120 tölvupóstar á rólegum degi bara á ritstjórnarnetföngin</a:t>
            </a:r>
          </a:p>
          <a:p>
            <a:r>
              <a:rPr lang="en-US"/>
              <a:t>Tugir tölvupósta sem blaðamenn sjálfir fá á dag</a:t>
            </a:r>
          </a:p>
          <a:p>
            <a:r>
              <a:rPr lang="en-US"/>
              <a:t>Símtöl</a:t>
            </a:r>
          </a:p>
          <a:p>
            <a:r>
              <a:rPr lang="en-US"/>
              <a:t>Facebook</a:t>
            </a:r>
          </a:p>
          <a:p>
            <a:r>
              <a:rPr lang="en-US"/>
              <a:t>Twitter</a:t>
            </a:r>
          </a:p>
          <a:p>
            <a:r>
              <a:rPr lang="en-US"/>
              <a:t>O.s.frv.</a:t>
            </a:r>
          </a:p>
          <a:p>
            <a:endParaRPr lang="en-US"/>
          </a:p>
        </p:txBody>
      </p:sp>
    </p:spTree>
    <p:extLst>
      <p:ext uri="{BB962C8B-B14F-4D97-AF65-F5344CB8AC3E}">
        <p14:creationId xmlns:p14="http://schemas.microsoft.com/office/powerpoint/2010/main" val="3946008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Stundum ætla</a:t>
            </a:r>
            <a:r>
              <a:rPr lang="en-US" baseline="0"/>
              <a:t> menn aðað breyta til… og leyfa jafnvel konum að vera með – og betir niðurstaða? Veit það ekki?</a:t>
            </a:r>
            <a:endParaRPr lang="en-US"/>
          </a:p>
        </p:txBody>
      </p:sp>
    </p:spTree>
    <p:extLst>
      <p:ext uri="{BB962C8B-B14F-4D97-AF65-F5344CB8AC3E}">
        <p14:creationId xmlns:p14="http://schemas.microsoft.com/office/powerpoint/2010/main" val="620335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Það eru til aðrar leiðir</a:t>
            </a:r>
            <a:r>
              <a:rPr lang="en-US" baseline="0"/>
              <a:t> – hér eru til dæmis tvö góð dæmi um myndgervingu frétta sem eru 10 sinnum líklegri til þess að vekja athygli okkur, heldur en miðaldra íslenskir menn við borð að takast í hendur. GuNelson að skrifa undir samning við CCP</a:t>
            </a:r>
          </a:p>
          <a:p>
            <a:r>
              <a:rPr lang="en-US" baseline="0"/>
              <a:t>Inga Birna Ragnarsdóttir, nýtekin við sem framkstjóri veffyrirtækisins Cosmos og Caos</a:t>
            </a:r>
            <a:endParaRPr lang="en-US"/>
          </a:p>
        </p:txBody>
      </p:sp>
    </p:spTree>
    <p:extLst>
      <p:ext uri="{BB962C8B-B14F-4D97-AF65-F5344CB8AC3E}">
        <p14:creationId xmlns:p14="http://schemas.microsoft.com/office/powerpoint/2010/main" val="3797921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PR mál eru í grunninn ekki viðburðastjórnun. En. Þegar kemur að því að</a:t>
            </a:r>
            <a:r>
              <a:rPr lang="en-US" baseline="0"/>
              <a:t> skapa útlit á fréttir, þá höfum við öll tækifærin á okkar hendi, til þess að gera það svo það verði eftirminnilegt.</a:t>
            </a:r>
          </a:p>
          <a:p>
            <a:endParaRPr lang="en-US"/>
          </a:p>
        </p:txBody>
      </p:sp>
    </p:spTree>
    <p:extLst>
      <p:ext uri="{BB962C8B-B14F-4D97-AF65-F5344CB8AC3E}">
        <p14:creationId xmlns:p14="http://schemas.microsoft.com/office/powerpoint/2010/main" val="2165140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Hér er dæmi sem við vorum rosalega ánægð með. Fengum sem sagt verkefni í hendurnar að DHL væri að fara að skrifa undir nýjan styrktarsamning við Körfuknattleikssambandið. Fengum verkefnið í hendur seint á föstudegi og lögðum hausinn í bleyti. Með fullri virðingu fyrir Atla og DHL en þá var þetta bara enn einn samstarfssamningurinn. ákváðum að slá til og halda troðslukeppni. Fengum Steinda til að keppa frekar einfalt, fjallið fyrrverandi unglingalandsliðsmaður í körfu jú jú slapp til en svo menntamálaráðherra. Og viti menn...allar sjónvarpsstöðvar mættu, dagblöð...þetta fór út um allt. Og það sem meira er fólk fór að gera sínar eigin útgáfur af keppninni.</a:t>
            </a:r>
          </a:p>
        </p:txBody>
      </p:sp>
    </p:spTree>
    <p:extLst>
      <p:ext uri="{BB962C8B-B14F-4D97-AF65-F5344CB8AC3E}">
        <p14:creationId xmlns:p14="http://schemas.microsoft.com/office/powerpoint/2010/main" val="3797921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Hér er dæmi sem við vorum rosalega ánægð með. Fengum sem sagt verkefni í hendurnar að DHL væri að fara að skrifa undir nýjan styrktarsamning við Körfuknattleikssambandið. Fengum verkefnið í hendur seint á föstudegi og lögðum hausinn í bleyti. Með fullri virðingu fyrir Atla og DHL en þá var þetta bara enn einn samstarfssamningurinn. ákváðum að slá til og halda troðslukeppni. Fengum Steinda til að keppa frekar einfalt, fjallið fyrrverandi unglingalandsliðsmaður í körfu jú jú slapp til en svo menntamálaráðherra. Og viti menn...allar sjónvarpsstöðvar mættu, dagblöð...þetta fór út um allt. Og það sem meira er fólk fór að gera sínar eigin útgáfur af keppninni.</a:t>
            </a:r>
          </a:p>
        </p:txBody>
      </p:sp>
    </p:spTree>
    <p:extLst>
      <p:ext uri="{BB962C8B-B14F-4D97-AF65-F5344CB8AC3E}">
        <p14:creationId xmlns:p14="http://schemas.microsoft.com/office/powerpoint/2010/main" val="3797921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7921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144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457200" rtl="0">
              <a:lnSpc>
                <a:spcPct val="125000"/>
              </a:lnSpc>
            </a:pPr>
            <a:endParaRPr lang="en-US" dirty="0"/>
          </a:p>
        </p:txBody>
      </p:sp>
    </p:spTree>
    <p:extLst>
      <p:ext uri="{BB962C8B-B14F-4D97-AF65-F5344CB8AC3E}">
        <p14:creationId xmlns:p14="http://schemas.microsoft.com/office/powerpoint/2010/main" val="2447158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4866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Blaðamenn eru bara eins og annað fólk. Þeir eiga líka líf utan vinnu, fjölskyldu, börn og áhugamál. </a:t>
            </a:r>
          </a:p>
          <a:p>
            <a:r>
              <a:rPr lang="en-US"/>
              <a:t>Endalaust áreiti</a:t>
            </a:r>
          </a:p>
          <a:p>
            <a:r>
              <a:rPr lang="en-US"/>
              <a:t>120 tölvupóstar á rólegum degi bara á ritstjórnarnetföngin</a:t>
            </a:r>
          </a:p>
          <a:p>
            <a:r>
              <a:rPr lang="en-US"/>
              <a:t>Tugir tölvupósta sem blaðamenn sjálfir fá á dag</a:t>
            </a:r>
          </a:p>
          <a:p>
            <a:r>
              <a:rPr lang="en-US"/>
              <a:t>Símtöl</a:t>
            </a:r>
          </a:p>
          <a:p>
            <a:r>
              <a:rPr lang="en-US"/>
              <a:t>Facebook</a:t>
            </a:r>
          </a:p>
          <a:p>
            <a:r>
              <a:rPr lang="en-US"/>
              <a:t>Twitter</a:t>
            </a:r>
          </a:p>
          <a:p>
            <a:r>
              <a:rPr lang="en-US"/>
              <a:t>O.s.frv.</a:t>
            </a:r>
          </a:p>
          <a:p>
            <a:endParaRPr lang="en-US"/>
          </a:p>
        </p:txBody>
      </p:sp>
    </p:spTree>
    <p:extLst>
      <p:ext uri="{BB962C8B-B14F-4D97-AF65-F5344CB8AC3E}">
        <p14:creationId xmlns:p14="http://schemas.microsoft.com/office/powerpoint/2010/main" val="3946008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Fólk</a:t>
            </a:r>
            <a:r>
              <a:rPr lang="en-US" dirty="0"/>
              <a:t> </a:t>
            </a:r>
            <a:r>
              <a:rPr lang="en-US" dirty="0" err="1"/>
              <a:t>tekur</a:t>
            </a:r>
            <a:r>
              <a:rPr lang="en-US" dirty="0"/>
              <a:t> </a:t>
            </a:r>
            <a:r>
              <a:rPr lang="en-US" dirty="0" err="1"/>
              <a:t>meira</a:t>
            </a:r>
            <a:r>
              <a:rPr lang="en-US" dirty="0"/>
              <a:t> mark </a:t>
            </a:r>
            <a:r>
              <a:rPr lang="en-US" dirty="0" err="1"/>
              <a:t>á</a:t>
            </a:r>
            <a:r>
              <a:rPr lang="en-US" dirty="0"/>
              <a:t> vinum, </a:t>
            </a:r>
            <a:r>
              <a:rPr lang="en-US" dirty="0" err="1"/>
              <a:t>ættingjum</a:t>
            </a:r>
            <a:r>
              <a:rPr lang="en-US" dirty="0"/>
              <a:t> </a:t>
            </a:r>
            <a:r>
              <a:rPr lang="en-US" dirty="0" err="1"/>
              <a:t>og</a:t>
            </a:r>
            <a:r>
              <a:rPr lang="en-US" dirty="0"/>
              <a:t> </a:t>
            </a:r>
            <a:r>
              <a:rPr lang="en-US" dirty="0" err="1"/>
              <a:t>álitsgjöfum</a:t>
            </a:r>
            <a:r>
              <a:rPr lang="en-US" dirty="0"/>
              <a:t> </a:t>
            </a:r>
            <a:r>
              <a:rPr lang="en-US" dirty="0" err="1"/>
              <a:t>en</a:t>
            </a:r>
            <a:r>
              <a:rPr lang="en-US" dirty="0"/>
              <a:t> </a:t>
            </a:r>
            <a:r>
              <a:rPr lang="en-US" dirty="0" err="1"/>
              <a:t>auglýsingum</a:t>
            </a:r>
            <a:r>
              <a:rPr lang="en-US" dirty="0"/>
              <a:t>. </a:t>
            </a:r>
          </a:p>
          <a:p>
            <a:endParaRPr lang="en-US" dirty="0"/>
          </a:p>
        </p:txBody>
      </p:sp>
    </p:spTree>
    <p:extLst>
      <p:ext uri="{BB962C8B-B14F-4D97-AF65-F5344CB8AC3E}">
        <p14:creationId xmlns:p14="http://schemas.microsoft.com/office/powerpoint/2010/main" val="1151468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Endalaust áreiti</a:t>
            </a:r>
          </a:p>
          <a:p>
            <a:r>
              <a:rPr lang="en-US"/>
              <a:t>120 tölvupóstar á rólegum degi bara á ritstjórnarnetföngin</a:t>
            </a:r>
          </a:p>
          <a:p>
            <a:r>
              <a:rPr lang="en-US"/>
              <a:t>Tugir tölvupósta sem blaðamenn sjálfir fá á dag</a:t>
            </a:r>
          </a:p>
          <a:p>
            <a:r>
              <a:rPr lang="en-US"/>
              <a:t>Símtöl</a:t>
            </a:r>
          </a:p>
          <a:p>
            <a:r>
              <a:rPr lang="en-US"/>
              <a:t>Facebook</a:t>
            </a:r>
          </a:p>
          <a:p>
            <a:r>
              <a:rPr lang="en-US"/>
              <a:t>Twitter</a:t>
            </a:r>
          </a:p>
          <a:p>
            <a:r>
              <a:rPr lang="en-US"/>
              <a:t>O.s.frv.</a:t>
            </a:r>
          </a:p>
          <a:p>
            <a:endParaRPr lang="en-US"/>
          </a:p>
          <a:p>
            <a:r>
              <a:rPr lang="en-US"/>
              <a:t>Reyndu að koma á sambandi á milli ykkar – hver</a:t>
            </a:r>
            <a:r>
              <a:rPr lang="en-US" baseline="0"/>
              <a:t> skrifar viðskiptafréttir – hver um íþtórrafréttir</a:t>
            </a:r>
          </a:p>
        </p:txBody>
      </p:sp>
    </p:spTree>
    <p:extLst>
      <p:ext uri="{BB962C8B-B14F-4D97-AF65-F5344CB8AC3E}">
        <p14:creationId xmlns:p14="http://schemas.microsoft.com/office/powerpoint/2010/main" val="3797921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Þegar</a:t>
            </a:r>
            <a:r>
              <a:rPr lang="en-US" dirty="0"/>
              <a:t> </a:t>
            </a:r>
            <a:r>
              <a:rPr lang="en-US" dirty="0" err="1"/>
              <a:t>Sváfnir</a:t>
            </a:r>
            <a:r>
              <a:rPr lang="en-US" dirty="0"/>
              <a:t> </a:t>
            </a:r>
            <a:r>
              <a:rPr lang="en-US" dirty="0" err="1"/>
              <a:t>hringdi</a:t>
            </a:r>
            <a:r>
              <a:rPr lang="en-US" baseline="0" dirty="0"/>
              <a:t> </a:t>
            </a:r>
            <a:r>
              <a:rPr lang="en-US" baseline="0" dirty="0" err="1"/>
              <a:t>í</a:t>
            </a:r>
            <a:r>
              <a:rPr lang="en-US" baseline="0" dirty="0"/>
              <a:t> </a:t>
            </a:r>
            <a:r>
              <a:rPr lang="en-US" baseline="0" dirty="0" err="1"/>
              <a:t>Stjána</a:t>
            </a:r>
            <a:r>
              <a:rPr lang="en-US" baseline="0" dirty="0"/>
              <a:t>? </a:t>
            </a:r>
            <a:br>
              <a:rPr lang="en-US" baseline="0" dirty="0"/>
            </a:br>
            <a:r>
              <a:rPr lang="en-US" baseline="0" dirty="0" err="1"/>
              <a:t>Piparkökuleikur</a:t>
            </a:r>
            <a:r>
              <a:rPr lang="en-US" baseline="0" dirty="0"/>
              <a:t> – </a:t>
            </a:r>
            <a:r>
              <a:rPr lang="en-US" baseline="0" dirty="0" err="1"/>
              <a:t>alvarlegur</a:t>
            </a:r>
            <a:r>
              <a:rPr lang="en-US" baseline="0" dirty="0"/>
              <a:t> </a:t>
            </a:r>
            <a:r>
              <a:rPr lang="en-US" baseline="0" dirty="0" err="1"/>
              <a:t>atburður</a:t>
            </a:r>
            <a:r>
              <a:rPr lang="en-US" baseline="0" dirty="0"/>
              <a:t> </a:t>
            </a:r>
            <a:r>
              <a:rPr lang="en-US" baseline="0" dirty="0" err="1"/>
              <a:t>sem</a:t>
            </a:r>
            <a:r>
              <a:rPr lang="en-US" baseline="0" dirty="0"/>
              <a:t> </a:t>
            </a:r>
            <a:r>
              <a:rPr lang="en-US" baseline="0" dirty="0" err="1"/>
              <a:t>skók</a:t>
            </a:r>
            <a:r>
              <a:rPr lang="en-US" baseline="0" dirty="0"/>
              <a:t> </a:t>
            </a:r>
            <a:r>
              <a:rPr lang="en-US" baseline="0" dirty="0" err="1"/>
              <a:t>allt</a:t>
            </a:r>
            <a:r>
              <a:rPr lang="en-US" baseline="0" dirty="0"/>
              <a:t> </a:t>
            </a:r>
            <a:r>
              <a:rPr lang="en-US" baseline="0" dirty="0" err="1"/>
              <a:t>samfélagiið</a:t>
            </a:r>
            <a:r>
              <a:rPr lang="en-US" baseline="0" dirty="0"/>
              <a:t>, </a:t>
            </a:r>
            <a:r>
              <a:rPr lang="en-US" baseline="0" dirty="0" err="1"/>
              <a:t>og</a:t>
            </a:r>
            <a:r>
              <a:rPr lang="en-US" baseline="0" dirty="0"/>
              <a:t> </a:t>
            </a:r>
            <a:r>
              <a:rPr lang="en-US" baseline="0" dirty="0" err="1"/>
              <a:t>óþarfi</a:t>
            </a:r>
            <a:r>
              <a:rPr lang="en-US" baseline="0" dirty="0"/>
              <a:t> </a:t>
            </a:r>
            <a:r>
              <a:rPr lang="en-US" baseline="0" dirty="0" err="1"/>
              <a:t>er</a:t>
            </a:r>
            <a:r>
              <a:rPr lang="en-US" baseline="0" dirty="0"/>
              <a:t> </a:t>
            </a:r>
            <a:r>
              <a:rPr lang="en-US" baseline="0" dirty="0" err="1"/>
              <a:t>að</a:t>
            </a:r>
            <a:r>
              <a:rPr lang="en-US" baseline="0" dirty="0"/>
              <a:t> </a:t>
            </a:r>
            <a:r>
              <a:rPr lang="en-US" baseline="0" dirty="0" err="1"/>
              <a:t>fara</a:t>
            </a:r>
            <a:r>
              <a:rPr lang="en-US" baseline="0" dirty="0"/>
              <a:t> </a:t>
            </a:r>
            <a:r>
              <a:rPr lang="en-US" baseline="0" dirty="0" err="1"/>
              <a:t>út</a:t>
            </a:r>
            <a:r>
              <a:rPr lang="en-US" baseline="0" dirty="0"/>
              <a:t> </a:t>
            </a:r>
            <a:r>
              <a:rPr lang="en-US" baseline="0" dirty="0" err="1"/>
              <a:t>í</a:t>
            </a:r>
            <a:r>
              <a:rPr lang="en-US" baseline="0" dirty="0"/>
              <a:t> </a:t>
            </a:r>
            <a:r>
              <a:rPr lang="en-US" baseline="0" dirty="0" err="1"/>
              <a:t>nánar</a:t>
            </a:r>
            <a:r>
              <a:rPr lang="en-US" baseline="0" dirty="0"/>
              <a:t>.</a:t>
            </a:r>
          </a:p>
          <a:p>
            <a:r>
              <a:rPr lang="en-US" baseline="0" dirty="0" err="1"/>
              <a:t>Þá</a:t>
            </a:r>
            <a:r>
              <a:rPr lang="en-US" baseline="0" dirty="0"/>
              <a:t> </a:t>
            </a:r>
            <a:r>
              <a:rPr lang="en-US" baseline="0" dirty="0" err="1"/>
              <a:t>fæ</a:t>
            </a:r>
            <a:r>
              <a:rPr lang="en-US" baseline="0" dirty="0"/>
              <a:t> </a:t>
            </a:r>
            <a:r>
              <a:rPr lang="en-US" baseline="0" dirty="0" err="1"/>
              <a:t>ég</a:t>
            </a:r>
            <a:r>
              <a:rPr lang="en-US" baseline="0" dirty="0"/>
              <a:t> </a:t>
            </a:r>
            <a:r>
              <a:rPr lang="en-US" baseline="0" dirty="0" err="1"/>
              <a:t>þá</a:t>
            </a:r>
            <a:r>
              <a:rPr lang="en-US" baseline="0" dirty="0"/>
              <a:t> </a:t>
            </a:r>
            <a:r>
              <a:rPr lang="en-US" baseline="0" dirty="0" err="1"/>
              <a:t>flugu</a:t>
            </a:r>
            <a:r>
              <a:rPr lang="en-US" baseline="0" dirty="0"/>
              <a:t> </a:t>
            </a:r>
            <a:r>
              <a:rPr lang="en-US" baseline="0" dirty="0" err="1"/>
              <a:t>í</a:t>
            </a:r>
            <a:r>
              <a:rPr lang="en-US" baseline="0" dirty="0"/>
              <a:t> </a:t>
            </a:r>
            <a:r>
              <a:rPr lang="en-US" baseline="0" dirty="0" err="1"/>
              <a:t>höfið</a:t>
            </a:r>
            <a:r>
              <a:rPr lang="en-US" baseline="0" dirty="0"/>
              <a:t> </a:t>
            </a:r>
            <a:r>
              <a:rPr lang="en-US" baseline="0" dirty="0" err="1"/>
              <a:t>að</a:t>
            </a:r>
            <a:r>
              <a:rPr lang="en-US" baseline="0" dirty="0"/>
              <a:t> </a:t>
            </a:r>
          </a:p>
          <a:p>
            <a:endParaRPr lang="en-US" baseline="0" dirty="0"/>
          </a:p>
          <a:p>
            <a:r>
              <a:rPr lang="en-US" dirty="0" err="1"/>
              <a:t>Lestu</a:t>
            </a:r>
            <a:r>
              <a:rPr lang="en-US" dirty="0"/>
              <a:t> </a:t>
            </a:r>
            <a:r>
              <a:rPr lang="en-US" dirty="0" err="1"/>
              <a:t>salinn</a:t>
            </a:r>
            <a:r>
              <a:rPr lang="en-US" dirty="0"/>
              <a:t> – </a:t>
            </a:r>
            <a:r>
              <a:rPr lang="en-US" dirty="0" err="1"/>
              <a:t>hvað</a:t>
            </a:r>
            <a:r>
              <a:rPr lang="en-US" dirty="0"/>
              <a:t> </a:t>
            </a:r>
            <a:r>
              <a:rPr lang="en-US" dirty="0" err="1"/>
              <a:t>er</a:t>
            </a:r>
            <a:r>
              <a:rPr lang="en-US" dirty="0"/>
              <a:t> </a:t>
            </a:r>
            <a:r>
              <a:rPr lang="en-US" dirty="0" err="1"/>
              <a:t>að</a:t>
            </a:r>
            <a:r>
              <a:rPr lang="en-US" dirty="0"/>
              <a:t> </a:t>
            </a:r>
            <a:r>
              <a:rPr lang="en-US" dirty="0" err="1"/>
              <a:t>gerast</a:t>
            </a:r>
            <a:r>
              <a:rPr lang="en-US" dirty="0"/>
              <a:t> </a:t>
            </a:r>
            <a:r>
              <a:rPr lang="en-US" dirty="0" err="1"/>
              <a:t>í</a:t>
            </a:r>
            <a:r>
              <a:rPr lang="en-US" dirty="0"/>
              <a:t> </a:t>
            </a:r>
            <a:r>
              <a:rPr lang="en-US" dirty="0" err="1"/>
              <a:t>samfélaginu</a:t>
            </a:r>
            <a:endParaRPr lang="en-US" dirty="0"/>
          </a:p>
          <a:p>
            <a:r>
              <a:rPr lang="en-US" dirty="0" err="1"/>
              <a:t>Er</a:t>
            </a:r>
            <a:r>
              <a:rPr lang="en-US" dirty="0"/>
              <a:t> </a:t>
            </a:r>
            <a:r>
              <a:rPr lang="en-US" dirty="0" err="1"/>
              <a:t>verið</a:t>
            </a:r>
            <a:r>
              <a:rPr lang="en-US" dirty="0"/>
              <a:t> </a:t>
            </a:r>
            <a:r>
              <a:rPr lang="en-US" dirty="0" err="1"/>
              <a:t>að</a:t>
            </a:r>
            <a:r>
              <a:rPr lang="en-US" dirty="0"/>
              <a:t> </a:t>
            </a:r>
            <a:r>
              <a:rPr lang="en-US" dirty="0" err="1"/>
              <a:t>kynna</a:t>
            </a:r>
            <a:r>
              <a:rPr lang="en-US" dirty="0"/>
              <a:t> </a:t>
            </a:r>
            <a:r>
              <a:rPr lang="en-US" dirty="0" err="1"/>
              <a:t>Rannsóknarskýrslu</a:t>
            </a:r>
            <a:r>
              <a:rPr lang="en-US" dirty="0"/>
              <a:t> </a:t>
            </a:r>
            <a:r>
              <a:rPr lang="en-US" dirty="0" err="1"/>
              <a:t>Alþingis</a:t>
            </a:r>
            <a:r>
              <a:rPr lang="en-US" dirty="0"/>
              <a:t>?</a:t>
            </a:r>
          </a:p>
          <a:p>
            <a:r>
              <a:rPr lang="en-US" dirty="0" err="1"/>
              <a:t>Er</a:t>
            </a:r>
            <a:r>
              <a:rPr lang="en-US" dirty="0"/>
              <a:t> </a:t>
            </a:r>
            <a:r>
              <a:rPr lang="en-US" dirty="0" err="1"/>
              <a:t>ráðherra</a:t>
            </a:r>
            <a:r>
              <a:rPr lang="en-US" dirty="0"/>
              <a:t> </a:t>
            </a:r>
            <a:r>
              <a:rPr lang="en-US" dirty="0" err="1"/>
              <a:t>að</a:t>
            </a:r>
            <a:r>
              <a:rPr lang="en-US" dirty="0"/>
              <a:t> </a:t>
            </a:r>
            <a:r>
              <a:rPr lang="en-US" dirty="0" err="1"/>
              <a:t>segja</a:t>
            </a:r>
            <a:r>
              <a:rPr lang="en-US" dirty="0"/>
              <a:t> </a:t>
            </a:r>
            <a:r>
              <a:rPr lang="en-US" dirty="0" err="1"/>
              <a:t>af</a:t>
            </a:r>
            <a:r>
              <a:rPr lang="en-US" dirty="0"/>
              <a:t> </a:t>
            </a:r>
            <a:r>
              <a:rPr lang="en-US" dirty="0" err="1"/>
              <a:t>sér</a:t>
            </a:r>
            <a:r>
              <a:rPr lang="en-US" dirty="0"/>
              <a:t>?</a:t>
            </a:r>
          </a:p>
          <a:p>
            <a:endParaRPr lang="en-US" dirty="0"/>
          </a:p>
          <a:p>
            <a:r>
              <a:rPr lang="en-US" dirty="0" err="1"/>
              <a:t>Ef</a:t>
            </a:r>
            <a:r>
              <a:rPr lang="en-US" dirty="0"/>
              <a:t> </a:t>
            </a:r>
            <a:r>
              <a:rPr lang="en-US" dirty="0" err="1"/>
              <a:t>ég</a:t>
            </a:r>
            <a:r>
              <a:rPr lang="en-US" dirty="0"/>
              <a:t> </a:t>
            </a:r>
            <a:r>
              <a:rPr lang="en-US" dirty="0" err="1"/>
              <a:t>hefði</a:t>
            </a:r>
            <a:r>
              <a:rPr lang="en-US" dirty="0"/>
              <a:t> </a:t>
            </a:r>
            <a:r>
              <a:rPr lang="en-US" dirty="0" err="1"/>
              <a:t>ómakað</a:t>
            </a:r>
            <a:r>
              <a:rPr lang="en-US" dirty="0"/>
              <a:t> </a:t>
            </a:r>
            <a:r>
              <a:rPr lang="en-US" dirty="0" err="1"/>
              <a:t>mig</a:t>
            </a:r>
            <a:r>
              <a:rPr lang="en-US" baseline="0" dirty="0"/>
              <a:t> </a:t>
            </a:r>
            <a:r>
              <a:rPr lang="en-US" baseline="0" dirty="0" err="1"/>
              <a:t>við</a:t>
            </a:r>
            <a:r>
              <a:rPr lang="en-US" baseline="0" dirty="0"/>
              <a:t> </a:t>
            </a:r>
            <a:r>
              <a:rPr lang="en-US" baseline="0" dirty="0" err="1"/>
              <a:t>að</a:t>
            </a:r>
            <a:r>
              <a:rPr lang="en-US" baseline="0" dirty="0"/>
              <a:t> </a:t>
            </a:r>
            <a:r>
              <a:rPr lang="en-US" baseline="0" dirty="0" err="1"/>
              <a:t>kíkja</a:t>
            </a:r>
            <a:r>
              <a:rPr lang="en-US" baseline="0" dirty="0"/>
              <a:t> </a:t>
            </a:r>
            <a:r>
              <a:rPr lang="en-US" baseline="0" dirty="0" err="1"/>
              <a:t>á</a:t>
            </a:r>
            <a:r>
              <a:rPr lang="en-US" baseline="0" dirty="0"/>
              <a:t> </a:t>
            </a:r>
            <a:r>
              <a:rPr lang="en-US" baseline="0" dirty="0" err="1"/>
              <a:t>fréttamiðlana</a:t>
            </a:r>
            <a:r>
              <a:rPr lang="en-US" baseline="0" dirty="0"/>
              <a:t> </a:t>
            </a:r>
            <a:r>
              <a:rPr lang="en-US" baseline="0" dirty="0" err="1"/>
              <a:t>þennan</a:t>
            </a:r>
            <a:r>
              <a:rPr lang="en-US" baseline="0" dirty="0"/>
              <a:t> </a:t>
            </a:r>
            <a:r>
              <a:rPr lang="en-US" baseline="0" dirty="0" err="1"/>
              <a:t>morgun</a:t>
            </a:r>
            <a:r>
              <a:rPr lang="en-US" baseline="0" dirty="0"/>
              <a:t> – </a:t>
            </a:r>
            <a:r>
              <a:rPr lang="en-US" baseline="0" dirty="0" err="1"/>
              <a:t>þá</a:t>
            </a:r>
            <a:r>
              <a:rPr lang="en-US" baseline="0" dirty="0"/>
              <a:t> </a:t>
            </a:r>
            <a:r>
              <a:rPr lang="en-US" baseline="0" dirty="0" err="1"/>
              <a:t>hefði</a:t>
            </a:r>
            <a:r>
              <a:rPr lang="en-US" baseline="0" dirty="0"/>
              <a:t> </a:t>
            </a:r>
            <a:r>
              <a:rPr lang="en-US" baseline="0" dirty="0" err="1"/>
              <a:t>ég</a:t>
            </a:r>
            <a:r>
              <a:rPr lang="en-US" baseline="0" dirty="0"/>
              <a:t> </a:t>
            </a:r>
            <a:r>
              <a:rPr lang="en-US" baseline="0" dirty="0" err="1"/>
              <a:t>séð</a:t>
            </a:r>
            <a:r>
              <a:rPr lang="en-US" baseline="0" dirty="0"/>
              <a:t> </a:t>
            </a:r>
          </a:p>
          <a:p>
            <a:endParaRPr lang="en-US" baseline="0" dirty="0"/>
          </a:p>
          <a:p>
            <a:r>
              <a:rPr lang="en-US" baseline="0" dirty="0"/>
              <a:t>EN – </a:t>
            </a:r>
            <a:r>
              <a:rPr lang="en-US" baseline="0" dirty="0" err="1"/>
              <a:t>það</a:t>
            </a:r>
            <a:r>
              <a:rPr lang="en-US" baseline="0" dirty="0"/>
              <a:t> </a:t>
            </a:r>
            <a:r>
              <a:rPr lang="en-US" baseline="0" dirty="0" err="1"/>
              <a:t>er</a:t>
            </a:r>
            <a:r>
              <a:rPr lang="en-US" baseline="0" dirty="0"/>
              <a:t> </a:t>
            </a:r>
            <a:r>
              <a:rPr lang="en-US" baseline="0" dirty="0" err="1"/>
              <a:t>tími</a:t>
            </a:r>
            <a:r>
              <a:rPr lang="en-US" baseline="0" dirty="0"/>
              <a:t> </a:t>
            </a:r>
            <a:r>
              <a:rPr lang="en-US" baseline="0" dirty="0" err="1"/>
              <a:t>fyrir</a:t>
            </a:r>
            <a:r>
              <a:rPr lang="en-US" baseline="0" dirty="0"/>
              <a:t> </a:t>
            </a:r>
            <a:r>
              <a:rPr lang="en-US" baseline="0" dirty="0" err="1"/>
              <a:t>piparkökuhúskeppni</a:t>
            </a:r>
            <a:r>
              <a:rPr lang="en-US" baseline="0" dirty="0"/>
              <a:t> </a:t>
            </a:r>
            <a:r>
              <a:rPr lang="en-US" baseline="0" dirty="0" err="1"/>
              <a:t>í</a:t>
            </a:r>
            <a:r>
              <a:rPr lang="en-US" baseline="0" dirty="0"/>
              <a:t> </a:t>
            </a:r>
            <a:r>
              <a:rPr lang="en-US" baseline="0" dirty="0" err="1"/>
              <a:t>fréttum</a:t>
            </a:r>
            <a:r>
              <a:rPr lang="en-US" baseline="0" dirty="0"/>
              <a:t>…</a:t>
            </a:r>
            <a:r>
              <a:rPr lang="en-US" baseline="0" dirty="0" err="1"/>
              <a:t>maður</a:t>
            </a:r>
            <a:r>
              <a:rPr lang="en-US" baseline="0" dirty="0"/>
              <a:t> </a:t>
            </a:r>
            <a:r>
              <a:rPr lang="en-US" baseline="0" dirty="0" err="1"/>
              <a:t>verður</a:t>
            </a:r>
            <a:r>
              <a:rPr lang="en-US" baseline="0" dirty="0"/>
              <a:t> bara </a:t>
            </a:r>
            <a:r>
              <a:rPr lang="en-US" baseline="0" dirty="0" err="1"/>
              <a:t>að</a:t>
            </a:r>
            <a:r>
              <a:rPr lang="en-US" baseline="0" dirty="0"/>
              <a:t> </a:t>
            </a:r>
            <a:r>
              <a:rPr lang="en-US" baseline="0" dirty="0" err="1"/>
              <a:t>finna</a:t>
            </a:r>
            <a:r>
              <a:rPr lang="en-US" baseline="0" dirty="0"/>
              <a:t> </a:t>
            </a:r>
            <a:r>
              <a:rPr lang="en-US" baseline="0" dirty="0" err="1"/>
              <a:t>þeim</a:t>
            </a:r>
            <a:r>
              <a:rPr lang="en-US" baseline="0" dirty="0"/>
              <a:t> </a:t>
            </a:r>
            <a:r>
              <a:rPr lang="en-US" baseline="0" dirty="0" err="1"/>
              <a:t>rétta</a:t>
            </a:r>
            <a:r>
              <a:rPr lang="en-US" baseline="0" dirty="0"/>
              <a:t> </a:t>
            </a:r>
            <a:r>
              <a:rPr lang="en-US" baseline="0" dirty="0" err="1"/>
              <a:t>tímann</a:t>
            </a:r>
            <a:r>
              <a:rPr lang="en-US" baseline="0" dirty="0"/>
              <a:t>.</a:t>
            </a:r>
          </a:p>
          <a:p>
            <a:endParaRPr lang="en-US" baseline="0" dirty="0"/>
          </a:p>
          <a:p>
            <a:pPr marL="0" marR="0" indent="0" defTabSz="457200" eaLnBrk="1" fontAlgn="auto" latinLnBrk="0" hangingPunct="1">
              <a:lnSpc>
                <a:spcPct val="125000"/>
              </a:lnSpc>
              <a:spcBef>
                <a:spcPts val="0"/>
              </a:spcBef>
              <a:spcAft>
                <a:spcPts val="0"/>
              </a:spcAft>
              <a:buClrTx/>
              <a:buSzTx/>
              <a:buFontTx/>
              <a:buNone/>
              <a:tabLst/>
              <a:defRPr/>
            </a:pPr>
            <a:r>
              <a:rPr lang="en-US" dirty="0" err="1"/>
              <a:t>Jafnvel</a:t>
            </a:r>
            <a:r>
              <a:rPr lang="en-US" dirty="0"/>
              <a:t> </a:t>
            </a:r>
            <a:r>
              <a:rPr lang="en-US" dirty="0" err="1"/>
              <a:t>þótt</a:t>
            </a:r>
            <a:r>
              <a:rPr lang="en-US" dirty="0"/>
              <a:t> </a:t>
            </a:r>
            <a:r>
              <a:rPr lang="en-US" dirty="0" err="1"/>
              <a:t>menn</a:t>
            </a:r>
            <a:r>
              <a:rPr lang="en-US" baseline="0" dirty="0"/>
              <a:t> </a:t>
            </a:r>
            <a:r>
              <a:rPr lang="en-US" baseline="0" dirty="0" err="1"/>
              <a:t>hafi</a:t>
            </a:r>
            <a:r>
              <a:rPr lang="en-US" baseline="0" dirty="0"/>
              <a:t> </a:t>
            </a:r>
            <a:r>
              <a:rPr lang="en-US" baseline="0" dirty="0" err="1"/>
              <a:t>lagt</a:t>
            </a:r>
            <a:r>
              <a:rPr lang="en-US" baseline="0" dirty="0"/>
              <a:t> </a:t>
            </a:r>
            <a:r>
              <a:rPr lang="en-US" baseline="0" dirty="0" err="1"/>
              <a:t>það</a:t>
            </a:r>
            <a:r>
              <a:rPr lang="en-US" baseline="0" dirty="0"/>
              <a:t> </a:t>
            </a:r>
            <a:r>
              <a:rPr lang="en-US" baseline="0" dirty="0" err="1"/>
              <a:t>á</a:t>
            </a:r>
            <a:r>
              <a:rPr lang="en-US" baseline="0" dirty="0"/>
              <a:t> sig </a:t>
            </a:r>
            <a:r>
              <a:rPr lang="en-US" baseline="0" dirty="0" err="1"/>
              <a:t>að</a:t>
            </a:r>
            <a:r>
              <a:rPr lang="en-US" baseline="0" dirty="0"/>
              <a:t> </a:t>
            </a:r>
            <a:r>
              <a:rPr lang="en-US" baseline="0" dirty="0" err="1"/>
              <a:t>eltast</a:t>
            </a:r>
            <a:r>
              <a:rPr lang="en-US" baseline="0" dirty="0"/>
              <a:t> </a:t>
            </a:r>
            <a:r>
              <a:rPr lang="en-US" dirty="0" err="1"/>
              <a:t>fréttafólk</a:t>
            </a:r>
            <a:r>
              <a:rPr lang="en-US" dirty="0"/>
              <a:t> </a:t>
            </a:r>
            <a:r>
              <a:rPr lang="en-US" dirty="0" err="1"/>
              <a:t>mæti</a:t>
            </a:r>
            <a:r>
              <a:rPr lang="en-US" dirty="0"/>
              <a:t>, </a:t>
            </a:r>
            <a:r>
              <a:rPr lang="en-US" dirty="0" err="1"/>
              <a:t>taki</a:t>
            </a:r>
            <a:r>
              <a:rPr lang="en-US" dirty="0"/>
              <a:t> </a:t>
            </a:r>
            <a:r>
              <a:rPr lang="en-US" dirty="0" err="1"/>
              <a:t>upp</a:t>
            </a:r>
            <a:r>
              <a:rPr lang="en-US" dirty="0"/>
              <a:t> </a:t>
            </a:r>
            <a:r>
              <a:rPr lang="en-US" dirty="0" err="1"/>
              <a:t>viðtal</a:t>
            </a:r>
            <a:r>
              <a:rPr lang="en-US" dirty="0"/>
              <a:t>, </a:t>
            </a:r>
            <a:r>
              <a:rPr lang="en-US" dirty="0" err="1"/>
              <a:t>fylgja</a:t>
            </a:r>
            <a:r>
              <a:rPr lang="en-US" dirty="0"/>
              <a:t> </a:t>
            </a:r>
            <a:r>
              <a:rPr lang="en-US" dirty="0" err="1"/>
              <a:t>því</a:t>
            </a:r>
            <a:r>
              <a:rPr lang="en-US" dirty="0"/>
              <a:t> </a:t>
            </a:r>
            <a:r>
              <a:rPr lang="en-US" dirty="0" err="1"/>
              <a:t>eftir</a:t>
            </a:r>
            <a:r>
              <a:rPr lang="en-US" dirty="0"/>
              <a:t> </a:t>
            </a:r>
            <a:r>
              <a:rPr lang="en-US" dirty="0" err="1"/>
              <a:t>með</a:t>
            </a:r>
            <a:r>
              <a:rPr lang="en-US" dirty="0"/>
              <a:t> </a:t>
            </a:r>
            <a:r>
              <a:rPr lang="en-US" dirty="0" err="1"/>
              <a:t>símtölum</a:t>
            </a:r>
            <a:r>
              <a:rPr lang="en-US" dirty="0"/>
              <a:t> </a:t>
            </a:r>
            <a:r>
              <a:rPr lang="en-US" dirty="0" err="1"/>
              <a:t>óg</a:t>
            </a:r>
            <a:r>
              <a:rPr lang="en-US" dirty="0"/>
              <a:t> </a:t>
            </a:r>
            <a:r>
              <a:rPr lang="en-US" dirty="0" err="1"/>
              <a:t>ítarupplýsingum</a:t>
            </a:r>
            <a:r>
              <a:rPr lang="en-US" dirty="0"/>
              <a:t>. </a:t>
            </a:r>
            <a:r>
              <a:rPr lang="en-US" dirty="0" err="1"/>
              <a:t>Jafnvell</a:t>
            </a:r>
            <a:r>
              <a:rPr lang="en-US" baseline="0" dirty="0"/>
              <a:t> </a:t>
            </a:r>
            <a:r>
              <a:rPr lang="en-US" baseline="0" dirty="0" err="1"/>
              <a:t>komin</a:t>
            </a:r>
            <a:r>
              <a:rPr lang="en-US" baseline="0" dirty="0"/>
              <a:t> </a:t>
            </a:r>
            <a:r>
              <a:rPr lang="en-US" baseline="0" dirty="0" err="1"/>
              <a:t>í</a:t>
            </a:r>
            <a:r>
              <a:rPr lang="en-US" baseline="0" dirty="0"/>
              <a:t> </a:t>
            </a:r>
            <a:r>
              <a:rPr lang="en-US" baseline="0" dirty="0" err="1"/>
              <a:t>vinnslu</a:t>
            </a:r>
            <a:r>
              <a:rPr lang="en-US" baseline="0" dirty="0"/>
              <a:t> – </a:t>
            </a:r>
            <a:r>
              <a:rPr lang="en-US" baseline="0" dirty="0" err="1"/>
              <a:t>jafnvel</a:t>
            </a:r>
            <a:r>
              <a:rPr lang="en-US" baseline="0" dirty="0"/>
              <a:t> </a:t>
            </a:r>
            <a:r>
              <a:rPr lang="en-US" baseline="0" dirty="0" err="1"/>
              <a:t>tilbúin</a:t>
            </a:r>
            <a:r>
              <a:rPr lang="en-US" baseline="0" dirty="0"/>
              <a:t>…. </a:t>
            </a:r>
            <a:r>
              <a:rPr lang="en-US" baseline="0" dirty="0" err="1"/>
              <a:t>Er</a:t>
            </a:r>
            <a:r>
              <a:rPr lang="en-US" baseline="0" dirty="0"/>
              <a:t> </a:t>
            </a:r>
            <a:r>
              <a:rPr lang="en-US" baseline="0" dirty="0" err="1"/>
              <a:t>ekki</a:t>
            </a:r>
            <a:r>
              <a:rPr lang="en-US" baseline="0" dirty="0"/>
              <a:t> </a:t>
            </a:r>
            <a:r>
              <a:rPr lang="en-US" baseline="0" dirty="0" err="1"/>
              <a:t>þar</a:t>
            </a:r>
            <a:r>
              <a:rPr lang="en-US" baseline="0" dirty="0"/>
              <a:t> </a:t>
            </a:r>
            <a:r>
              <a:rPr lang="en-US" baseline="0" dirty="0" err="1"/>
              <a:t>með</a:t>
            </a:r>
            <a:r>
              <a:rPr lang="en-US" baseline="0" dirty="0"/>
              <a:t> </a:t>
            </a:r>
            <a:r>
              <a:rPr lang="en-US" baseline="0" dirty="0" err="1"/>
              <a:t>sagt</a:t>
            </a:r>
            <a:r>
              <a:rPr lang="en-US" baseline="0" dirty="0"/>
              <a:t> </a:t>
            </a:r>
            <a:r>
              <a:rPr lang="en-US" baseline="0" dirty="0" err="1"/>
              <a:t>að</a:t>
            </a:r>
            <a:r>
              <a:rPr lang="en-US" baseline="0" dirty="0"/>
              <a:t> </a:t>
            </a:r>
            <a:r>
              <a:rPr lang="en-US" baseline="0" dirty="0" err="1"/>
              <a:t>hún</a:t>
            </a:r>
            <a:r>
              <a:rPr lang="en-US" baseline="0" dirty="0"/>
              <a:t> </a:t>
            </a:r>
            <a:r>
              <a:rPr lang="en-US" baseline="0" dirty="0" err="1"/>
              <a:t>birtist</a:t>
            </a:r>
            <a:r>
              <a:rPr lang="en-US" baseline="0" dirty="0"/>
              <a:t>.</a:t>
            </a:r>
          </a:p>
          <a:p>
            <a:endParaRPr lang="en-US" baseline="0" dirty="0"/>
          </a:p>
          <a:p>
            <a:endParaRPr lang="en-US" dirty="0"/>
          </a:p>
        </p:txBody>
      </p:sp>
    </p:spTree>
    <p:extLst>
      <p:ext uri="{BB962C8B-B14F-4D97-AF65-F5344CB8AC3E}">
        <p14:creationId xmlns:p14="http://schemas.microsoft.com/office/powerpoint/2010/main" val="71667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6008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Umferðar-Einar</a:t>
            </a:r>
            <a:r>
              <a:rPr lang="en-US" baseline="0"/>
              <a:t> – H-in sjö</a:t>
            </a:r>
            <a:endParaRPr lang="en-US"/>
          </a:p>
        </p:txBody>
      </p:sp>
    </p:spTree>
    <p:extLst>
      <p:ext uri="{BB962C8B-B14F-4D97-AF65-F5344CB8AC3E}">
        <p14:creationId xmlns:p14="http://schemas.microsoft.com/office/powerpoint/2010/main" val="2165140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Fólk tekur meira mark á vinum, ættingjum og álitsgjöfum en auglýsingum. </a:t>
            </a:r>
          </a:p>
          <a:p>
            <a:endParaRPr lang="en-US"/>
          </a:p>
        </p:txBody>
      </p:sp>
    </p:spTree>
    <p:extLst>
      <p:ext uri="{BB962C8B-B14F-4D97-AF65-F5344CB8AC3E}">
        <p14:creationId xmlns:p14="http://schemas.microsoft.com/office/powerpoint/2010/main" val="1151468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Ekkert garantí fyrir birtingu, jafnvel þótt fréttin sé unnin - </a:t>
            </a:r>
          </a:p>
        </p:txBody>
      </p:sp>
    </p:spTree>
    <p:extLst>
      <p:ext uri="{BB962C8B-B14F-4D97-AF65-F5344CB8AC3E}">
        <p14:creationId xmlns:p14="http://schemas.microsoft.com/office/powerpoint/2010/main" val="1807239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Kannski ekki margir sem nota AVE stuðulinn í dag. Eitt og annað sem verður að hafa í huga - eins og við nefndum fyrr - fólk er tortryggið í garð auglýsinga frekar en frétta og svo er athyglin oftast meiri á fréttirnar en auglýsingarnar, það er þú skannar kannski auglýsinguna í dagblaði en lest fréttina. athyglin á fréttinni varir því lengur en athyglin á auglýsinguna.</a:t>
            </a:r>
          </a:p>
          <a:p>
            <a:pPr algn="l" rtl="0" latinLnBrk="1" hangingPunct="0"/>
            <a:r>
              <a:rPr lang="en-US" dirty="0" err="1">
                <a:solidFill>
                  <a:schemeClr val="tx1">
                    <a:lumMod val="75000"/>
                    <a:lumOff val="25000"/>
                  </a:schemeClr>
                </a:solidFill>
                <a:latin typeface="Avenir Next Demi Bold"/>
                <a:ea typeface="Avenir Next Demi Bold"/>
                <a:cs typeface="Avenir Next Demi Bold"/>
                <a:sym typeface="Avenir Next Demi Bold"/>
              </a:rPr>
              <a:t>Fréttablaðið</a:t>
            </a:r>
            <a:r>
              <a:rPr lang="en-US" dirty="0">
                <a:solidFill>
                  <a:schemeClr val="tx1">
                    <a:lumMod val="75000"/>
                    <a:lumOff val="25000"/>
                  </a:schemeClr>
                </a:solidFill>
                <a:latin typeface="Avenir Next Demi Bold"/>
                <a:ea typeface="Avenir Next Demi Bold"/>
                <a:cs typeface="Avenir Next Demi Bold"/>
                <a:sym typeface="Avenir Next Demi Bold"/>
              </a:rPr>
              <a:t> </a:t>
            </a:r>
          </a:p>
          <a:p>
            <a:pPr algn="l" rtl="0" latinLnBrk="1" hangingPunct="0"/>
            <a:r>
              <a:rPr lang="en-US" dirty="0" err="1">
                <a:solidFill>
                  <a:schemeClr val="tx1">
                    <a:lumMod val="75000"/>
                    <a:lumOff val="25000"/>
                  </a:schemeClr>
                </a:solidFill>
                <a:latin typeface="Avenir Book"/>
                <a:ea typeface="Avenir Next Demi Bold"/>
                <a:cs typeface="Avenir Book"/>
                <a:sym typeface="Avenir Next Demi Bold"/>
              </a:rPr>
              <a:t>Heilsíða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uppsett</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verð</a:t>
            </a:r>
            <a:r>
              <a:rPr lang="en-US" dirty="0">
                <a:solidFill>
                  <a:schemeClr val="tx1">
                    <a:lumMod val="75000"/>
                    <a:lumOff val="25000"/>
                  </a:schemeClr>
                </a:solidFill>
                <a:latin typeface="Avenir Book"/>
                <a:ea typeface="Avenir Next Demi Bold"/>
                <a:cs typeface="Avenir Book"/>
                <a:sym typeface="Avenir Next Demi Bold"/>
              </a:rPr>
              <a:t> - 770 </a:t>
            </a:r>
            <a:r>
              <a:rPr lang="en-US" dirty="0" err="1">
                <a:solidFill>
                  <a:schemeClr val="tx1">
                    <a:lumMod val="75000"/>
                    <a:lumOff val="25000"/>
                  </a:schemeClr>
                </a:solidFill>
                <a:latin typeface="Avenir Book"/>
                <a:ea typeface="Avenir Next Demi Bold"/>
                <a:cs typeface="Avenir Book"/>
                <a:sym typeface="Avenir Next Demi Bold"/>
              </a:rPr>
              <a:t>þúsund</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krónur</a:t>
            </a:r>
            <a:r>
              <a:rPr lang="en-US" dirty="0">
                <a:solidFill>
                  <a:schemeClr val="tx1">
                    <a:lumMod val="75000"/>
                    <a:lumOff val="25000"/>
                  </a:schemeClr>
                </a:solidFill>
                <a:latin typeface="Avenir Book"/>
                <a:ea typeface="Avenir Next Demi Bold"/>
                <a:cs typeface="Avenir Book"/>
                <a:sym typeface="Avenir Next Demi Bold"/>
              </a:rPr>
              <a:t> </a:t>
            </a:r>
          </a:p>
          <a:p>
            <a:pPr algn="l" rtl="0" latinLnBrk="1" hangingPunct="0"/>
            <a:r>
              <a:rPr lang="en-US" dirty="0">
                <a:solidFill>
                  <a:schemeClr val="tx1">
                    <a:lumMod val="75000"/>
                    <a:lumOff val="25000"/>
                  </a:schemeClr>
                </a:solidFill>
                <a:latin typeface="Avenir Book"/>
                <a:ea typeface="Avenir Next Demi Bold"/>
                <a:cs typeface="Avenir Book"/>
                <a:sym typeface="Avenir Next Demi Bold"/>
              </a:rPr>
              <a:t>3 x 20 </a:t>
            </a:r>
            <a:r>
              <a:rPr lang="en-US" dirty="0" err="1">
                <a:solidFill>
                  <a:schemeClr val="tx1">
                    <a:lumMod val="75000"/>
                    <a:lumOff val="25000"/>
                  </a:schemeClr>
                </a:solidFill>
                <a:latin typeface="Avenir Book"/>
                <a:ea typeface="Avenir Next Demi Bold"/>
                <a:cs typeface="Avenir Book"/>
                <a:sym typeface="Avenir Next Demi Bold"/>
              </a:rPr>
              <a:t>dcm</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auglýsing</a:t>
            </a:r>
            <a:r>
              <a:rPr lang="en-US" dirty="0">
                <a:solidFill>
                  <a:schemeClr val="tx1">
                    <a:lumMod val="75000"/>
                    <a:lumOff val="25000"/>
                  </a:schemeClr>
                </a:solidFill>
                <a:latin typeface="Avenir Book"/>
                <a:ea typeface="Avenir Next Demi Bold"/>
                <a:cs typeface="Avenir Book"/>
                <a:sym typeface="Avenir Next Demi Bold"/>
              </a:rPr>
              <a:t> - c.a. 300 </a:t>
            </a:r>
            <a:r>
              <a:rPr lang="en-US" dirty="0" err="1">
                <a:solidFill>
                  <a:schemeClr val="tx1">
                    <a:lumMod val="75000"/>
                    <a:lumOff val="25000"/>
                  </a:schemeClr>
                </a:solidFill>
                <a:latin typeface="Avenir Book"/>
                <a:ea typeface="Avenir Next Demi Bold"/>
                <a:cs typeface="Avenir Book"/>
                <a:sym typeface="Avenir Next Demi Bold"/>
              </a:rPr>
              <a:t>þúsund</a:t>
            </a:r>
            <a:endParaRPr lang="en-US" dirty="0">
              <a:solidFill>
                <a:schemeClr val="tx1">
                  <a:lumMod val="75000"/>
                  <a:lumOff val="25000"/>
                </a:schemeClr>
              </a:solidFill>
              <a:latin typeface="Avenir Book"/>
              <a:ea typeface="Avenir Next Demi Bold"/>
              <a:cs typeface="Avenir Book"/>
              <a:sym typeface="Avenir Next Demi Bold"/>
            </a:endParaRPr>
          </a:p>
          <a:p>
            <a:pPr algn="l" rtl="0" latinLnBrk="1" hangingPunct="0"/>
            <a:r>
              <a:rPr lang="en-US" dirty="0" err="1">
                <a:solidFill>
                  <a:schemeClr val="tx1">
                    <a:lumMod val="75000"/>
                    <a:lumOff val="25000"/>
                  </a:schemeClr>
                </a:solidFill>
                <a:latin typeface="Avenir Book"/>
                <a:ea typeface="Avenir Next Demi Bold"/>
                <a:cs typeface="Avenir Book"/>
                <a:sym typeface="Avenir Next Demi Bold"/>
              </a:rPr>
              <a:t>Burðarfrétt</a:t>
            </a:r>
            <a:r>
              <a:rPr lang="en-US" dirty="0">
                <a:solidFill>
                  <a:schemeClr val="tx1">
                    <a:lumMod val="75000"/>
                    <a:lumOff val="25000"/>
                  </a:schemeClr>
                </a:solidFill>
                <a:latin typeface="Avenir Book"/>
                <a:ea typeface="Avenir Next Demi Bold"/>
                <a:cs typeface="Avenir Book"/>
                <a:sym typeface="Avenir Next Demi Bold"/>
              </a:rPr>
              <a:t> - c.a. 300 </a:t>
            </a:r>
            <a:r>
              <a:rPr lang="en-US" dirty="0" err="1">
                <a:solidFill>
                  <a:schemeClr val="tx1">
                    <a:lumMod val="75000"/>
                    <a:lumOff val="25000"/>
                  </a:schemeClr>
                </a:solidFill>
                <a:latin typeface="Avenir Book"/>
                <a:ea typeface="Avenir Next Demi Bold"/>
                <a:cs typeface="Avenir Book"/>
                <a:sym typeface="Avenir Next Demi Bold"/>
              </a:rPr>
              <a:t>þúsund</a:t>
            </a:r>
            <a:r>
              <a:rPr lang="en-US" dirty="0">
                <a:solidFill>
                  <a:schemeClr val="tx1">
                    <a:lumMod val="75000"/>
                    <a:lumOff val="25000"/>
                  </a:schemeClr>
                </a:solidFill>
                <a:latin typeface="Avenir Book"/>
                <a:ea typeface="Avenir Next Demi Bold"/>
                <a:cs typeface="Avenir Book"/>
                <a:sym typeface="Avenir Next Demi Bold"/>
              </a:rPr>
              <a:t> </a:t>
            </a:r>
          </a:p>
          <a:p>
            <a:pPr algn="l" rtl="0" latinLnBrk="1" hangingPunct="0"/>
            <a:r>
              <a:rPr lang="en-US" dirty="0" err="1">
                <a:solidFill>
                  <a:schemeClr val="tx1">
                    <a:lumMod val="75000"/>
                    <a:lumOff val="25000"/>
                  </a:schemeClr>
                </a:solidFill>
                <a:latin typeface="Avenir Book"/>
                <a:ea typeface="Avenir Next Demi Bold"/>
                <a:cs typeface="Avenir Book"/>
                <a:sym typeface="Avenir Next Demi Bold"/>
              </a:rPr>
              <a:t>Forsíðufrétt</a:t>
            </a:r>
            <a:r>
              <a:rPr lang="en-US" dirty="0">
                <a:solidFill>
                  <a:schemeClr val="tx1">
                    <a:lumMod val="75000"/>
                    <a:lumOff val="25000"/>
                  </a:schemeClr>
                </a:solidFill>
                <a:latin typeface="Avenir Book"/>
                <a:ea typeface="Avenir Next Demi Bold"/>
                <a:cs typeface="Avenir Book"/>
                <a:sym typeface="Avenir Next Demi Bold"/>
              </a:rPr>
              <a:t> – 600 þúsund</a:t>
            </a:r>
          </a:p>
          <a:p>
            <a:endParaRPr lang="en-US"/>
          </a:p>
        </p:txBody>
      </p:sp>
    </p:spTree>
    <p:extLst>
      <p:ext uri="{BB962C8B-B14F-4D97-AF65-F5344CB8AC3E}">
        <p14:creationId xmlns:p14="http://schemas.microsoft.com/office/powerpoint/2010/main" val="2350977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25000"/>
              </a:lnSpc>
              <a:spcBef>
                <a:spcPts val="0"/>
              </a:spcBef>
              <a:spcAft>
                <a:spcPts val="0"/>
              </a:spcAft>
              <a:buClrTx/>
              <a:buSzTx/>
              <a:buFontTx/>
              <a:buNone/>
              <a:tabLst/>
              <a:defRPr/>
            </a:pPr>
            <a:r>
              <a:rPr lang="en-US"/>
              <a:t>Skiptar skoðanir á því hversu dýrmæt almannatengsl eru. Erfitt að meta, ýmsar leiðir verið reyndar. Þetta er ein leið. </a:t>
            </a:r>
          </a:p>
          <a:p>
            <a:pPr marL="0" marR="0" indent="0" algn="l" defTabSz="457200" rtl="0" eaLnBrk="1" fontAlgn="auto" latinLnBrk="0" hangingPunct="1">
              <a:lnSpc>
                <a:spcPct val="125000"/>
              </a:lnSpc>
              <a:spcBef>
                <a:spcPts val="0"/>
              </a:spcBef>
              <a:spcAft>
                <a:spcPts val="0"/>
              </a:spcAft>
              <a:buClrTx/>
              <a:buSzTx/>
              <a:buFontTx/>
              <a:buNone/>
              <a:tabLst/>
              <a:defRPr/>
            </a:pPr>
            <a:r>
              <a:rPr lang="en-US" dirty="0">
                <a:solidFill>
                  <a:schemeClr val="tx1">
                    <a:lumMod val="75000"/>
                    <a:lumOff val="25000"/>
                  </a:schemeClr>
                </a:solidFill>
                <a:latin typeface="Avenir Book"/>
                <a:ea typeface="Avenir Next Demi Bold"/>
                <a:cs typeface="Avenir Book"/>
                <a:sym typeface="Avenir Next Demi Bold"/>
              </a:rPr>
              <a:t>AVE (Advertising Value Equivalency) - </a:t>
            </a:r>
            <a:r>
              <a:rPr lang="en-US" dirty="0" err="1">
                <a:solidFill>
                  <a:schemeClr val="tx1">
                    <a:lumMod val="75000"/>
                    <a:lumOff val="25000"/>
                  </a:schemeClr>
                </a:solidFill>
                <a:latin typeface="Avenir Book"/>
                <a:ea typeface="Avenir Next Demi Bold"/>
                <a:cs typeface="Avenir Book"/>
                <a:sym typeface="Avenir Next Demi Bold"/>
              </a:rPr>
              <a:t>pláss</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eða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tími</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í</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miðlinum</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margfaldaður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með</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auglýsingaverði</a:t>
            </a:r>
            <a:endParaRPr kumimoji="0" lang="en-US" b="0" i="0" u="none" strike="noStrike" cap="none" spc="0" normalizeH="0" baseline="0" dirty="0">
              <a:ln>
                <a:noFill/>
              </a:ln>
              <a:solidFill>
                <a:srgbClr val="000000"/>
              </a:solidFill>
              <a:effectLst/>
              <a:uFillTx/>
              <a:latin typeface="Avenir Book"/>
              <a:cs typeface="Avenir Book"/>
              <a:sym typeface="Helvetica Light"/>
            </a:endParaRPr>
          </a:p>
          <a:p>
            <a:endParaRPr lang="en-US"/>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Útvarp</a:t>
            </a:r>
            <a:r>
              <a:rPr lang="en-US" dirty="0">
                <a:solidFill>
                  <a:schemeClr val="tx1">
                    <a:lumMod val="75000"/>
                    <a:lumOff val="25000"/>
                  </a:schemeClr>
                </a:solidFill>
                <a:latin typeface="Avenir Book"/>
                <a:ea typeface="Avenir Next Demi Bold"/>
                <a:cs typeface="Avenir Book"/>
                <a:sym typeface="Avenir Next Demi Bold"/>
              </a:rPr>
              <a:t> - 1 </a:t>
            </a:r>
            <a:r>
              <a:rPr lang="en-US" dirty="0" err="1">
                <a:solidFill>
                  <a:schemeClr val="tx1">
                    <a:lumMod val="75000"/>
                    <a:lumOff val="25000"/>
                  </a:schemeClr>
                </a:solidFill>
                <a:latin typeface="Avenir Book"/>
                <a:ea typeface="Avenir Next Demi Bold"/>
                <a:cs typeface="Avenir Book"/>
                <a:sym typeface="Avenir Next Demi Bold"/>
              </a:rPr>
              <a:t>mínútu</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frétt</a:t>
            </a:r>
            <a:r>
              <a:rPr lang="en-US" dirty="0">
                <a:solidFill>
                  <a:schemeClr val="tx1">
                    <a:lumMod val="75000"/>
                    <a:lumOff val="25000"/>
                  </a:schemeClr>
                </a:solidFill>
                <a:latin typeface="Avenir Book"/>
                <a:ea typeface="Avenir Next Demi Bold"/>
                <a:cs typeface="Avenir Book"/>
                <a:sym typeface="Avenir Next Demi Bold"/>
              </a:rPr>
              <a:t> = 80 </a:t>
            </a:r>
            <a:r>
              <a:rPr lang="en-US" dirty="0" err="1">
                <a:solidFill>
                  <a:schemeClr val="tx1">
                    <a:lumMod val="75000"/>
                    <a:lumOff val="25000"/>
                  </a:schemeClr>
                </a:solidFill>
                <a:latin typeface="Avenir Book"/>
                <a:ea typeface="Avenir Next Demi Bold"/>
                <a:cs typeface="Avenir Book"/>
                <a:sym typeface="Avenir Next Demi Bold"/>
              </a:rPr>
              <a:t>þúsund</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Útvarp</a:t>
            </a:r>
            <a:r>
              <a:rPr lang="en-US" dirty="0">
                <a:solidFill>
                  <a:schemeClr val="tx1">
                    <a:lumMod val="75000"/>
                    <a:lumOff val="25000"/>
                  </a:schemeClr>
                </a:solidFill>
                <a:latin typeface="Avenir Book"/>
                <a:ea typeface="Avenir Next Demi Bold"/>
                <a:cs typeface="Avenir Book"/>
                <a:sym typeface="Avenir Next Demi Bold"/>
              </a:rPr>
              <a:t> - 5 </a:t>
            </a:r>
            <a:r>
              <a:rPr lang="en-US" dirty="0" err="1">
                <a:solidFill>
                  <a:schemeClr val="tx1">
                    <a:lumMod val="75000"/>
                    <a:lumOff val="25000"/>
                  </a:schemeClr>
                </a:solidFill>
                <a:latin typeface="Avenir Book"/>
                <a:ea typeface="Avenir Next Demi Bold"/>
                <a:cs typeface="Avenir Book"/>
                <a:sym typeface="Avenir Next Demi Bold"/>
              </a:rPr>
              <a:t>mínútna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viðtal</a:t>
            </a:r>
            <a:r>
              <a:rPr lang="en-US" dirty="0">
                <a:solidFill>
                  <a:schemeClr val="tx1">
                    <a:lumMod val="75000"/>
                    <a:lumOff val="25000"/>
                  </a:schemeClr>
                </a:solidFill>
                <a:latin typeface="Avenir Book"/>
                <a:ea typeface="Avenir Next Demi Bold"/>
                <a:cs typeface="Avenir Book"/>
                <a:sym typeface="Avenir Next Demi Bold"/>
              </a:rPr>
              <a:t> = 390 </a:t>
            </a:r>
            <a:r>
              <a:rPr lang="en-US" dirty="0" err="1">
                <a:solidFill>
                  <a:schemeClr val="tx1">
                    <a:lumMod val="75000"/>
                    <a:lumOff val="25000"/>
                  </a:schemeClr>
                </a:solidFill>
                <a:latin typeface="Avenir Book"/>
                <a:ea typeface="Avenir Next Demi Bold"/>
                <a:cs typeface="Avenir Book"/>
                <a:sym typeface="Avenir Next Demi Bold"/>
              </a:rPr>
              <a:t>þúsund</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Dagblað</a:t>
            </a:r>
            <a:r>
              <a:rPr lang="en-US" baseline="0" dirty="0" err="1">
                <a:solidFill>
                  <a:schemeClr val="tx1">
                    <a:lumMod val="75000"/>
                    <a:lumOff val="25000"/>
                  </a:schemeClr>
                </a:solidFill>
                <a:latin typeface="Avenir Book"/>
                <a:ea typeface="Avenir Next Demi Bold"/>
                <a:cs typeface="Avenir Book"/>
                <a:sym typeface="Avenir Next Demi Bold"/>
              </a:rPr>
              <a:t> – burðarfrétt 180 þúsund</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Forsíðufrétt – 700</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Sjónvarp</a:t>
            </a:r>
            <a:r>
              <a:rPr lang="en-US" dirty="0">
                <a:solidFill>
                  <a:schemeClr val="tx1">
                    <a:lumMod val="75000"/>
                    <a:lumOff val="25000"/>
                  </a:schemeClr>
                </a:solidFill>
                <a:latin typeface="Avenir Book"/>
                <a:ea typeface="Avenir Next Demi Bold"/>
                <a:cs typeface="Avenir Book"/>
                <a:sym typeface="Avenir Next Demi Bold"/>
              </a:rPr>
              <a:t> - 1 </a:t>
            </a:r>
            <a:r>
              <a:rPr lang="en-US" dirty="0" err="1">
                <a:solidFill>
                  <a:schemeClr val="tx1">
                    <a:lumMod val="75000"/>
                    <a:lumOff val="25000"/>
                  </a:schemeClr>
                </a:solidFill>
                <a:latin typeface="Avenir Book"/>
                <a:ea typeface="Avenir Next Demi Bold"/>
                <a:cs typeface="Avenir Book"/>
                <a:sym typeface="Avenir Next Demi Bold"/>
              </a:rPr>
              <a:t>mínútu</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frétt</a:t>
            </a:r>
            <a:r>
              <a:rPr lang="en-US" dirty="0">
                <a:solidFill>
                  <a:schemeClr val="tx1">
                    <a:lumMod val="75000"/>
                    <a:lumOff val="25000"/>
                  </a:schemeClr>
                </a:solidFill>
                <a:latin typeface="Avenir Book"/>
                <a:ea typeface="Avenir Next Demi Bold"/>
                <a:cs typeface="Avenir Book"/>
                <a:sym typeface="Avenir Next Demi Bold"/>
              </a:rPr>
              <a:t> = 480 </a:t>
            </a:r>
            <a:r>
              <a:rPr lang="en-US" dirty="0" err="1">
                <a:solidFill>
                  <a:schemeClr val="tx1">
                    <a:lumMod val="75000"/>
                    <a:lumOff val="25000"/>
                  </a:schemeClr>
                </a:solidFill>
                <a:latin typeface="Avenir Book"/>
                <a:ea typeface="Avenir Next Demi Bold"/>
                <a:cs typeface="Avenir Book"/>
                <a:sym typeface="Avenir Next Demi Bold"/>
              </a:rPr>
              <a:t>þúsund</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a:solidFill>
                  <a:schemeClr val="tx1">
                    <a:lumMod val="75000"/>
                    <a:lumOff val="25000"/>
                  </a:schemeClr>
                </a:solidFill>
                <a:latin typeface="Avenir Book"/>
                <a:ea typeface="Avenir Next Demi Bold"/>
                <a:cs typeface="Avenir Book"/>
                <a:sym typeface="Avenir Next Demi Bold"/>
              </a:rPr>
              <a:t>25 </a:t>
            </a:r>
            <a:r>
              <a:rPr lang="en-US" dirty="0" err="1">
                <a:solidFill>
                  <a:schemeClr val="tx1">
                    <a:lumMod val="75000"/>
                    <a:lumOff val="25000"/>
                  </a:schemeClr>
                </a:solidFill>
                <a:latin typeface="Avenir Book"/>
                <a:ea typeface="Avenir Next Demi Bold"/>
                <a:cs typeface="Avenir Book"/>
                <a:sym typeface="Avenir Next Demi Bold"/>
              </a:rPr>
              <a:t>mínútna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sjónvarpsþáttur</a:t>
            </a:r>
            <a:r>
              <a:rPr lang="en-US" dirty="0">
                <a:solidFill>
                  <a:schemeClr val="tx1">
                    <a:lumMod val="75000"/>
                    <a:lumOff val="25000"/>
                  </a:schemeClr>
                </a:solidFill>
                <a:latin typeface="Avenir Book"/>
                <a:ea typeface="Avenir Next Demi Bold"/>
                <a:cs typeface="Avenir Book"/>
                <a:sym typeface="Avenir Next Demi Bold"/>
              </a:rPr>
              <a:t> = 12 </a:t>
            </a:r>
            <a:r>
              <a:rPr lang="en-US" dirty="0" err="1">
                <a:solidFill>
                  <a:schemeClr val="tx1">
                    <a:lumMod val="75000"/>
                    <a:lumOff val="25000"/>
                  </a:schemeClr>
                </a:solidFill>
                <a:latin typeface="Avenir Book"/>
                <a:ea typeface="Avenir Next Demi Bold"/>
                <a:cs typeface="Avenir Book"/>
                <a:sym typeface="Avenir Next Demi Bold"/>
              </a:rPr>
              <a:t>milljónir</a:t>
            </a:r>
            <a:endParaRPr lang="en-US" dirty="0">
              <a:solidFill>
                <a:schemeClr val="tx1">
                  <a:lumMod val="75000"/>
                  <a:lumOff val="25000"/>
                </a:schemeClr>
              </a:solidFill>
              <a:latin typeface="Avenir Book"/>
              <a:ea typeface="Avenir Next Demi Bold"/>
              <a:cs typeface="Avenir Book"/>
              <a:sym typeface="Avenir Next Demi Bold"/>
            </a:endParaRPr>
          </a:p>
          <a:p>
            <a:endParaRPr lang="en-US"/>
          </a:p>
        </p:txBody>
      </p:sp>
    </p:spTree>
    <p:extLst>
      <p:ext uri="{BB962C8B-B14F-4D97-AF65-F5344CB8AC3E}">
        <p14:creationId xmlns:p14="http://schemas.microsoft.com/office/powerpoint/2010/main" val="3946008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1467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4833937" y="0"/>
            <a:ext cx="14716127" cy="6947297"/>
          </a:xfrm>
          <a:prstGeom prst="rect">
            <a:avLst/>
          </a:prstGeom>
        </p:spPr>
        <p:txBody>
          <a:bodyPr anchor="b"/>
          <a:lstStyle/>
          <a:p>
            <a:pPr lvl="0">
              <a:defRPr sz="1800"/>
            </a:pPr>
            <a:r>
              <a:rPr sz="11200"/>
              <a:t>Title Text</a:t>
            </a:r>
          </a:p>
        </p:txBody>
      </p:sp>
      <p:sp>
        <p:nvSpPr>
          <p:cNvPr id="6" name="Shape 6"/>
          <p:cNvSpPr>
            <a:spLocks noGrp="1"/>
          </p:cNvSpPr>
          <p:nvPr>
            <p:ph type="body" idx="1"/>
          </p:nvPr>
        </p:nvSpPr>
        <p:spPr>
          <a:xfrm>
            <a:off x="4833937" y="7072311"/>
            <a:ext cx="14716127" cy="5018486"/>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pPr lvl="0">
              <a:defRPr sz="1800"/>
            </a:pPr>
            <a:r>
              <a:rPr sz="4400"/>
              <a:t>Body Level One</a:t>
            </a:r>
          </a:p>
          <a:p>
            <a:pPr lvl="1">
              <a:defRPr sz="1800"/>
            </a:pPr>
            <a:r>
              <a:rPr sz="4400"/>
              <a:t>Body Level Two</a:t>
            </a:r>
          </a:p>
          <a:p>
            <a:pPr lvl="2">
              <a:defRPr sz="1800"/>
            </a:pPr>
            <a:r>
              <a:rPr sz="4400"/>
              <a:t>Body Level Three</a:t>
            </a:r>
          </a:p>
          <a:p>
            <a:pPr lvl="3">
              <a:defRPr sz="1800"/>
            </a:pPr>
            <a:r>
              <a:rPr sz="4400"/>
              <a:t>Body Level Four</a:t>
            </a:r>
          </a:p>
          <a:p>
            <a:pPr lvl="4">
              <a:defRPr sz="1800"/>
            </a:pPr>
            <a:r>
              <a:rPr sz="4400"/>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2"/>
            <a:ext cx="20726400" cy="2940051"/>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1219170" indent="0" algn="ctr">
              <a:buNone/>
              <a:defRPr>
                <a:solidFill>
                  <a:schemeClr val="tx1">
                    <a:tint val="75000"/>
                  </a:schemeClr>
                </a:solidFill>
              </a:defRPr>
            </a:lvl2pPr>
            <a:lvl3pPr marL="2438339" indent="0" algn="ctr">
              <a:buNone/>
              <a:defRPr>
                <a:solidFill>
                  <a:schemeClr val="tx1">
                    <a:tint val="75000"/>
                  </a:schemeClr>
                </a:solidFill>
              </a:defRPr>
            </a:lvl3pPr>
            <a:lvl4pPr marL="3657509" indent="0" algn="ctr">
              <a:buNone/>
              <a:defRPr>
                <a:solidFill>
                  <a:schemeClr val="tx1">
                    <a:tint val="75000"/>
                  </a:schemeClr>
                </a:solidFill>
              </a:defRPr>
            </a:lvl4pPr>
            <a:lvl5pPr marL="4876678" indent="0" algn="ctr">
              <a:buNone/>
              <a:defRPr>
                <a:solidFill>
                  <a:schemeClr val="tx1">
                    <a:tint val="75000"/>
                  </a:schemeClr>
                </a:solidFill>
              </a:defRPr>
            </a:lvl5pPr>
            <a:lvl6pPr marL="6095848" indent="0" algn="ctr">
              <a:buNone/>
              <a:defRPr>
                <a:solidFill>
                  <a:schemeClr val="tx1">
                    <a:tint val="75000"/>
                  </a:schemeClr>
                </a:solidFill>
              </a:defRPr>
            </a:lvl6pPr>
            <a:lvl7pPr marL="7315017" indent="0" algn="ctr">
              <a:buNone/>
              <a:defRPr>
                <a:solidFill>
                  <a:schemeClr val="tx1">
                    <a:tint val="75000"/>
                  </a:schemeClr>
                </a:solidFill>
              </a:defRPr>
            </a:lvl7pPr>
            <a:lvl8pPr marL="8534187" indent="0" algn="ctr">
              <a:buNone/>
              <a:defRPr>
                <a:solidFill>
                  <a:schemeClr val="tx1">
                    <a:tint val="75000"/>
                  </a:schemeClr>
                </a:solidFill>
              </a:defRPr>
            </a:lvl8pPr>
            <a:lvl9pPr marL="97533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219200" y="12712701"/>
            <a:ext cx="5689600" cy="730251"/>
          </a:xfrm>
          <a:prstGeom prst="rect">
            <a:avLst/>
          </a:prstGeom>
        </p:spPr>
        <p:txBody>
          <a:bodyPr lIns="243834" tIns="121917" rIns="243834" bIns="121917"/>
          <a:lstStyle/>
          <a:p>
            <a:fld id="{2806C491-C532-A142-9A39-1BD0CB8A068E}" type="datetimeFigureOut">
              <a:t>10/15/18</a:t>
            </a:fld>
            <a:endParaRPr lang="en-US"/>
          </a:p>
        </p:txBody>
      </p:sp>
      <p:sp>
        <p:nvSpPr>
          <p:cNvPr id="5" name="Footer Placeholder 4"/>
          <p:cNvSpPr>
            <a:spLocks noGrp="1"/>
          </p:cNvSpPr>
          <p:nvPr>
            <p:ph type="ftr" sz="quarter" idx="11"/>
          </p:nvPr>
        </p:nvSpPr>
        <p:spPr>
          <a:xfrm>
            <a:off x="8331200" y="12712701"/>
            <a:ext cx="7721600" cy="730251"/>
          </a:xfrm>
          <a:prstGeom prst="rect">
            <a:avLst/>
          </a:prstGeom>
        </p:spPr>
        <p:txBody>
          <a:bodyPr lIns="243834" tIns="121917" rIns="243834" bIns="121917"/>
          <a:lstStyle/>
          <a:p>
            <a:endParaRPr lang="en-US"/>
          </a:p>
        </p:txBody>
      </p:sp>
      <p:sp>
        <p:nvSpPr>
          <p:cNvPr id="6" name="Slide Number Placeholder 5"/>
          <p:cNvSpPr>
            <a:spLocks noGrp="1"/>
          </p:cNvSpPr>
          <p:nvPr>
            <p:ph type="sldNum" sz="quarter" idx="12"/>
          </p:nvPr>
        </p:nvSpPr>
        <p:spPr>
          <a:xfrm>
            <a:off x="17475200" y="12712701"/>
            <a:ext cx="5689600" cy="730251"/>
          </a:xfrm>
          <a:prstGeom prst="rect">
            <a:avLst/>
          </a:prstGeom>
        </p:spPr>
        <p:txBody>
          <a:bodyPr lIns="243834" tIns="121917" rIns="243834" bIns="121917"/>
          <a:lstStyle/>
          <a:p>
            <a:fld id="{11896084-5E5D-B141-90E0-2F44F54F10DD}" type="slidenum">
              <a:t>‹#›</a:t>
            </a:fld>
            <a:endParaRPr lang="en-US"/>
          </a:p>
        </p:txBody>
      </p:sp>
    </p:spTree>
    <p:extLst>
      <p:ext uri="{BB962C8B-B14F-4D97-AF65-F5344CB8AC3E}">
        <p14:creationId xmlns:p14="http://schemas.microsoft.com/office/powerpoint/2010/main" val="4182905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p:txBody>
          <a:bodyPr/>
          <a:lstStyle/>
          <a:p>
            <a:fld id="{7D01FC77-C194-4693-97CB-E7E571C05B8F}" type="datetimeFigureOut">
              <a:rPr lang="is-IS" smtClean="0"/>
              <a:t>15.10.2018</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9DD8C76D-7664-40F9-98FF-900510DF1E93}" type="slidenum">
              <a:rPr lang="is-IS" smtClean="0"/>
              <a:t>‹#›</a:t>
            </a:fld>
            <a:endParaRPr lang="is-IS"/>
          </a:p>
        </p:txBody>
      </p:sp>
    </p:spTree>
    <p:extLst>
      <p:ext uri="{BB962C8B-B14F-4D97-AF65-F5344CB8AC3E}">
        <p14:creationId xmlns:p14="http://schemas.microsoft.com/office/powerpoint/2010/main" val="407415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4387453" y="0"/>
            <a:ext cx="7500939" cy="6500813"/>
          </a:xfrm>
          <a:prstGeom prst="rect">
            <a:avLst/>
          </a:prstGeom>
        </p:spPr>
        <p:txBody>
          <a:bodyPr anchor="b"/>
          <a:lstStyle>
            <a:lvl1pPr>
              <a:defRPr sz="8400"/>
            </a:lvl1pPr>
          </a:lstStyle>
          <a:p>
            <a:pPr lvl="0">
              <a:defRPr sz="1800"/>
            </a:pPr>
            <a:r>
              <a:rPr sz="8400"/>
              <a:t>Title Text</a:t>
            </a:r>
          </a:p>
        </p:txBody>
      </p:sp>
      <p:sp>
        <p:nvSpPr>
          <p:cNvPr id="14" name="Shape 14"/>
          <p:cNvSpPr>
            <a:spLocks noGrp="1"/>
          </p:cNvSpPr>
          <p:nvPr>
            <p:ph type="body" idx="1"/>
          </p:nvPr>
        </p:nvSpPr>
        <p:spPr>
          <a:xfrm>
            <a:off x="4387453" y="6697264"/>
            <a:ext cx="7500939" cy="7018736"/>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pPr lvl="0">
              <a:defRPr sz="1800"/>
            </a:pPr>
            <a:r>
              <a:rPr sz="4400"/>
              <a:t>Body Level One</a:t>
            </a:r>
          </a:p>
          <a:p>
            <a:pPr lvl="1">
              <a:defRPr sz="1800"/>
            </a:pPr>
            <a:r>
              <a:rPr sz="4400"/>
              <a:t>Body Level Two</a:t>
            </a:r>
          </a:p>
          <a:p>
            <a:pPr lvl="2">
              <a:defRPr sz="1800"/>
            </a:pPr>
            <a:r>
              <a:rPr sz="4400"/>
              <a:t>Body Level Three</a:t>
            </a:r>
          </a:p>
          <a:p>
            <a:pPr lvl="3">
              <a:defRPr sz="1800"/>
            </a:pPr>
            <a:r>
              <a:rPr sz="4400"/>
              <a:t>Body Level Four</a:t>
            </a:r>
          </a:p>
          <a:p>
            <a:pPr lvl="4">
              <a:defRPr sz="1800"/>
            </a:pPr>
            <a:r>
              <a:rPr sz="4400"/>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xfrm>
            <a:off x="4387453" y="131493"/>
            <a:ext cx="15609094" cy="4023264"/>
          </a:xfrm>
          <a:prstGeom prst="rect">
            <a:avLst/>
          </a:prstGeom>
        </p:spPr>
        <p:txBody>
          <a:bodyPr/>
          <a:lstStyle/>
          <a:p>
            <a:pPr lvl="0">
              <a:defRPr sz="1800"/>
            </a:pPr>
            <a:r>
              <a:rPr sz="1120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11200"/>
              <a:t>Title Text</a:t>
            </a:r>
          </a:p>
        </p:txBody>
      </p:sp>
      <p:sp>
        <p:nvSpPr>
          <p:cNvPr id="19" name="Shape 19"/>
          <p:cNvSpPr>
            <a:spLocks noGrp="1"/>
          </p:cNvSpPr>
          <p:nvPr>
            <p:ph type="body" idx="1"/>
          </p:nvPr>
        </p:nvSpPr>
        <p:spPr>
          <a:prstGeom prst="rect">
            <a:avLst/>
          </a:prstGeom>
        </p:spPr>
        <p:txBody>
          <a:bodyPr/>
          <a:lstStyle/>
          <a:p>
            <a:pPr lvl="0">
              <a:defRPr sz="1800"/>
            </a:pPr>
            <a:r>
              <a:rPr sz="5000"/>
              <a:t>Body Level One</a:t>
            </a:r>
          </a:p>
          <a:p>
            <a:pPr lvl="1">
              <a:defRPr sz="1800"/>
            </a:pPr>
            <a:r>
              <a:rPr sz="5000"/>
              <a:t>Body Level Two</a:t>
            </a:r>
          </a:p>
          <a:p>
            <a:pPr lvl="2">
              <a:defRPr sz="1800"/>
            </a:pPr>
            <a:r>
              <a:rPr sz="5000"/>
              <a:t>Body Level Three</a:t>
            </a:r>
          </a:p>
          <a:p>
            <a:pPr lvl="3">
              <a:defRPr sz="1800"/>
            </a:pPr>
            <a:r>
              <a:rPr sz="5000"/>
              <a:t>Body Level Four</a:t>
            </a:r>
          </a:p>
          <a:p>
            <a:pPr lvl="4">
              <a:defRPr sz="1800"/>
            </a:pPr>
            <a:r>
              <a:rPr sz="5000"/>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11200"/>
              <a:t>Title Text</a:t>
            </a:r>
          </a:p>
        </p:txBody>
      </p:sp>
      <p:sp>
        <p:nvSpPr>
          <p:cNvPr id="22" name="Shape 22"/>
          <p:cNvSpPr>
            <a:spLocks noGrp="1"/>
          </p:cNvSpPr>
          <p:nvPr>
            <p:ph type="body" idx="1"/>
          </p:nvPr>
        </p:nvSpPr>
        <p:spPr>
          <a:xfrm>
            <a:off x="4387453" y="3661171"/>
            <a:ext cx="7500939" cy="8840393"/>
          </a:xfrm>
          <a:prstGeom prst="rect">
            <a:avLst/>
          </a:prstGeom>
        </p:spPr>
        <p:txBody>
          <a:bodyPr/>
          <a:lstStyle>
            <a:lvl1pPr marL="465363" indent="-465363">
              <a:spcBef>
                <a:spcPts val="3200"/>
              </a:spcBef>
              <a:defRPr sz="3800"/>
            </a:lvl1pPr>
            <a:lvl2pPr marL="808263" indent="-465363">
              <a:spcBef>
                <a:spcPts val="3200"/>
              </a:spcBef>
              <a:defRPr sz="3800"/>
            </a:lvl2pPr>
            <a:lvl3pPr marL="1151164" indent="-465363">
              <a:spcBef>
                <a:spcPts val="3200"/>
              </a:spcBef>
              <a:defRPr sz="3800"/>
            </a:lvl3pPr>
            <a:lvl4pPr marL="1494064" indent="-465364">
              <a:spcBef>
                <a:spcPts val="3200"/>
              </a:spcBef>
              <a:defRPr sz="3800"/>
            </a:lvl4pPr>
            <a:lvl5pPr marL="1836964" indent="-465364">
              <a:spcBef>
                <a:spcPts val="3200"/>
              </a:spcBef>
              <a:defRPr sz="3800"/>
            </a:lvl5pPr>
          </a:lstStyle>
          <a:p>
            <a:pPr lvl="0">
              <a:defRPr sz="1800"/>
            </a:pPr>
            <a:r>
              <a:rPr sz="3800"/>
              <a:t>Body Level One</a:t>
            </a:r>
          </a:p>
          <a:p>
            <a:pPr lvl="1">
              <a:defRPr sz="1800"/>
            </a:pPr>
            <a:r>
              <a:rPr sz="3800"/>
              <a:t>Body Level Two</a:t>
            </a:r>
          </a:p>
          <a:p>
            <a:pPr lvl="2">
              <a:defRPr sz="1800"/>
            </a:pPr>
            <a:r>
              <a:rPr sz="3800"/>
              <a:t>Body Level Three</a:t>
            </a:r>
          </a:p>
          <a:p>
            <a:pPr lvl="3">
              <a:defRPr sz="1800"/>
            </a:pPr>
            <a:r>
              <a:rPr sz="3800"/>
              <a:t>Body Level Four</a:t>
            </a:r>
          </a:p>
          <a:p>
            <a:pPr lvl="4">
              <a:defRPr sz="1800"/>
            </a:pPr>
            <a:r>
              <a:rPr sz="3800"/>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4387453" y="1785936"/>
            <a:ext cx="15609094" cy="10144127"/>
          </a:xfrm>
          <a:prstGeom prst="rect">
            <a:avLst/>
          </a:prstGeom>
        </p:spPr>
        <p:txBody>
          <a:bodyPr/>
          <a:lstStyle/>
          <a:p>
            <a:pPr lvl="0">
              <a:defRPr sz="1800"/>
            </a:pPr>
            <a:r>
              <a:rPr sz="5000"/>
              <a:t>Body Level One</a:t>
            </a:r>
          </a:p>
          <a:p>
            <a:pPr lvl="1">
              <a:defRPr sz="1800"/>
            </a:pPr>
            <a:r>
              <a:rPr sz="5000"/>
              <a:t>Body Level Two</a:t>
            </a:r>
          </a:p>
          <a:p>
            <a:pPr lvl="2">
              <a:defRPr sz="1800"/>
            </a:pPr>
            <a:r>
              <a:rPr sz="5000"/>
              <a:t>Body Level Three</a:t>
            </a:r>
          </a:p>
          <a:p>
            <a:pPr lvl="3">
              <a:defRPr sz="1800"/>
            </a:pPr>
            <a:r>
              <a:rPr sz="5000"/>
              <a:t>Body Level Four</a:t>
            </a:r>
          </a:p>
          <a:p>
            <a:pPr lvl="4">
              <a:defRPr sz="1800"/>
            </a:pPr>
            <a:r>
              <a:rPr sz="5000"/>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387453" y="625077"/>
            <a:ext cx="15609094" cy="30360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11200"/>
              <a:t>Title Text</a:t>
            </a:r>
          </a:p>
        </p:txBody>
      </p:sp>
      <p:sp>
        <p:nvSpPr>
          <p:cNvPr id="3" name="Shape 3"/>
          <p:cNvSpPr>
            <a:spLocks noGrp="1"/>
          </p:cNvSpPr>
          <p:nvPr>
            <p:ph type="body" idx="1"/>
          </p:nvPr>
        </p:nvSpPr>
        <p:spPr>
          <a:xfrm>
            <a:off x="4387453" y="3661171"/>
            <a:ext cx="15609094" cy="88403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5000"/>
              <a:t>Body Level One</a:t>
            </a:r>
          </a:p>
          <a:p>
            <a:pPr lvl="1">
              <a:defRPr sz="1800"/>
            </a:pPr>
            <a:r>
              <a:rPr sz="5000"/>
              <a:t>Body Level Two</a:t>
            </a:r>
          </a:p>
          <a:p>
            <a:pPr lvl="2">
              <a:defRPr sz="1800"/>
            </a:pPr>
            <a:r>
              <a:rPr sz="5000"/>
              <a:t>Body Level Three</a:t>
            </a:r>
          </a:p>
          <a:p>
            <a:pPr lvl="3">
              <a:defRPr sz="1800"/>
            </a:pPr>
            <a:r>
              <a:rPr sz="5000"/>
              <a:t>Body Level Four</a:t>
            </a:r>
          </a:p>
          <a:p>
            <a:pPr lvl="4">
              <a:defRPr sz="1800"/>
            </a:pPr>
            <a:r>
              <a:rPr sz="50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ransition spd="med"/>
  <p:txStyles>
    <p:titleStyle>
      <a:lvl1pPr algn="ctr" defTabSz="584200">
        <a:defRPr sz="11200">
          <a:latin typeface="Helvetica Light"/>
          <a:ea typeface="Helvetica Light"/>
          <a:cs typeface="Helvetica Light"/>
          <a:sym typeface="Helvetica Light"/>
        </a:defRPr>
      </a:lvl1pPr>
      <a:lvl2pPr algn="ctr" defTabSz="584200">
        <a:defRPr sz="11200">
          <a:latin typeface="Helvetica Light"/>
          <a:ea typeface="Helvetica Light"/>
          <a:cs typeface="Helvetica Light"/>
          <a:sym typeface="Helvetica Light"/>
        </a:defRPr>
      </a:lvl2pPr>
      <a:lvl3pPr algn="ctr" defTabSz="584200">
        <a:defRPr sz="11200">
          <a:latin typeface="Helvetica Light"/>
          <a:ea typeface="Helvetica Light"/>
          <a:cs typeface="Helvetica Light"/>
          <a:sym typeface="Helvetica Light"/>
        </a:defRPr>
      </a:lvl3pPr>
      <a:lvl4pPr algn="ctr" defTabSz="584200">
        <a:defRPr sz="11200">
          <a:latin typeface="Helvetica Light"/>
          <a:ea typeface="Helvetica Light"/>
          <a:cs typeface="Helvetica Light"/>
          <a:sym typeface="Helvetica Light"/>
        </a:defRPr>
      </a:lvl4pPr>
      <a:lvl5pPr algn="ctr" defTabSz="584200">
        <a:defRPr sz="11200">
          <a:latin typeface="Helvetica Light"/>
          <a:ea typeface="Helvetica Light"/>
          <a:cs typeface="Helvetica Light"/>
          <a:sym typeface="Helvetica Light"/>
        </a:defRPr>
      </a:lvl5pPr>
      <a:lvl6pPr algn="ctr" defTabSz="584200">
        <a:defRPr sz="11200">
          <a:latin typeface="Helvetica Light"/>
          <a:ea typeface="Helvetica Light"/>
          <a:cs typeface="Helvetica Light"/>
          <a:sym typeface="Helvetica Light"/>
        </a:defRPr>
      </a:lvl6pPr>
      <a:lvl7pPr algn="ctr" defTabSz="584200">
        <a:defRPr sz="11200">
          <a:latin typeface="Helvetica Light"/>
          <a:ea typeface="Helvetica Light"/>
          <a:cs typeface="Helvetica Light"/>
          <a:sym typeface="Helvetica Light"/>
        </a:defRPr>
      </a:lvl7pPr>
      <a:lvl8pPr algn="ctr" defTabSz="584200">
        <a:defRPr sz="11200">
          <a:latin typeface="Helvetica Light"/>
          <a:ea typeface="Helvetica Light"/>
          <a:cs typeface="Helvetica Light"/>
          <a:sym typeface="Helvetica Light"/>
        </a:defRPr>
      </a:lvl8pPr>
      <a:lvl9pPr algn="ctr" defTabSz="584200">
        <a:defRPr sz="11200">
          <a:latin typeface="Helvetica Light"/>
          <a:ea typeface="Helvetica Light"/>
          <a:cs typeface="Helvetica Light"/>
          <a:sym typeface="Helvetica Light"/>
        </a:defRPr>
      </a:lvl9pPr>
    </p:titleStyle>
    <p:bodyStyle>
      <a:lvl1pPr marL="617361" indent="-617361" defTabSz="584200">
        <a:spcBef>
          <a:spcPts val="4200"/>
        </a:spcBef>
        <a:buSzPct val="75000"/>
        <a:buChar char="•"/>
        <a:defRPr sz="5000">
          <a:latin typeface="Helvetica Light"/>
          <a:ea typeface="Helvetica Light"/>
          <a:cs typeface="Helvetica Light"/>
          <a:sym typeface="Helvetica Light"/>
        </a:defRPr>
      </a:lvl1pPr>
      <a:lvl2pPr marL="1061860" indent="-617361" defTabSz="584200">
        <a:spcBef>
          <a:spcPts val="4200"/>
        </a:spcBef>
        <a:buSzPct val="75000"/>
        <a:buChar char="•"/>
        <a:defRPr sz="5000">
          <a:latin typeface="Helvetica Light"/>
          <a:ea typeface="Helvetica Light"/>
          <a:cs typeface="Helvetica Light"/>
          <a:sym typeface="Helvetica Light"/>
        </a:defRPr>
      </a:lvl2pPr>
      <a:lvl3pPr marL="1506360" indent="-617360" defTabSz="584200">
        <a:spcBef>
          <a:spcPts val="4200"/>
        </a:spcBef>
        <a:buSzPct val="75000"/>
        <a:buChar char="•"/>
        <a:defRPr sz="5000">
          <a:latin typeface="Helvetica Light"/>
          <a:ea typeface="Helvetica Light"/>
          <a:cs typeface="Helvetica Light"/>
          <a:sym typeface="Helvetica Light"/>
        </a:defRPr>
      </a:lvl3pPr>
      <a:lvl4pPr marL="1950860" indent="-617360" defTabSz="584200">
        <a:spcBef>
          <a:spcPts val="4200"/>
        </a:spcBef>
        <a:buSzPct val="75000"/>
        <a:buChar char="•"/>
        <a:defRPr sz="5000">
          <a:latin typeface="Helvetica Light"/>
          <a:ea typeface="Helvetica Light"/>
          <a:cs typeface="Helvetica Light"/>
          <a:sym typeface="Helvetica Light"/>
        </a:defRPr>
      </a:lvl4pPr>
      <a:lvl5pPr marL="2395360" indent="-617360" defTabSz="584200">
        <a:spcBef>
          <a:spcPts val="4200"/>
        </a:spcBef>
        <a:buSzPct val="75000"/>
        <a:buChar char="•"/>
        <a:defRPr sz="5000">
          <a:latin typeface="Helvetica Light"/>
          <a:ea typeface="Helvetica Light"/>
          <a:cs typeface="Helvetica Light"/>
          <a:sym typeface="Helvetica Light"/>
        </a:defRPr>
      </a:lvl5pPr>
      <a:lvl6pPr marL="2839860" indent="-617360" defTabSz="584200">
        <a:spcBef>
          <a:spcPts val="4200"/>
        </a:spcBef>
        <a:buSzPct val="75000"/>
        <a:buChar char="•"/>
        <a:defRPr sz="5000">
          <a:latin typeface="Helvetica Light"/>
          <a:ea typeface="Helvetica Light"/>
          <a:cs typeface="Helvetica Light"/>
          <a:sym typeface="Helvetica Light"/>
        </a:defRPr>
      </a:lvl6pPr>
      <a:lvl7pPr marL="3284361" indent="-617360" defTabSz="584200">
        <a:spcBef>
          <a:spcPts val="4200"/>
        </a:spcBef>
        <a:buSzPct val="75000"/>
        <a:buChar char="•"/>
        <a:defRPr sz="5000">
          <a:latin typeface="Helvetica Light"/>
          <a:ea typeface="Helvetica Light"/>
          <a:cs typeface="Helvetica Light"/>
          <a:sym typeface="Helvetica Light"/>
        </a:defRPr>
      </a:lvl7pPr>
      <a:lvl8pPr marL="3728861" indent="-617360" defTabSz="584200">
        <a:spcBef>
          <a:spcPts val="4200"/>
        </a:spcBef>
        <a:buSzPct val="75000"/>
        <a:buChar char="•"/>
        <a:defRPr sz="5000">
          <a:latin typeface="Helvetica Light"/>
          <a:ea typeface="Helvetica Light"/>
          <a:cs typeface="Helvetica Light"/>
          <a:sym typeface="Helvetica Light"/>
        </a:defRPr>
      </a:lvl8pPr>
      <a:lvl9pPr marL="4173361" indent="-617361" defTabSz="584200">
        <a:spcBef>
          <a:spcPts val="4200"/>
        </a:spcBef>
        <a:buSzPct val="75000"/>
        <a:buChar char="•"/>
        <a:defRPr sz="5000">
          <a:latin typeface="Helvetica Light"/>
          <a:ea typeface="Helvetica Light"/>
          <a:cs typeface="Helvetica Light"/>
          <a:sym typeface="Helvetica Light"/>
        </a:defRPr>
      </a:lvl9pPr>
    </p:bodyStyle>
    <p:otherStyle>
      <a:lvl1pPr algn="r" defTabSz="584200">
        <a:defRPr sz="1200">
          <a:solidFill>
            <a:schemeClr val="tx1"/>
          </a:solidFill>
          <a:latin typeface="+mn-lt"/>
          <a:ea typeface="+mn-ea"/>
          <a:cs typeface="+mn-cs"/>
          <a:sym typeface="Helvetica Light"/>
        </a:defRPr>
      </a:lvl1pPr>
      <a:lvl2pPr algn="r" defTabSz="584200">
        <a:defRPr sz="1200">
          <a:solidFill>
            <a:schemeClr val="tx1"/>
          </a:solidFill>
          <a:latin typeface="+mn-lt"/>
          <a:ea typeface="+mn-ea"/>
          <a:cs typeface="+mn-cs"/>
          <a:sym typeface="Helvetica Light"/>
        </a:defRPr>
      </a:lvl2pPr>
      <a:lvl3pPr algn="r" defTabSz="584200">
        <a:defRPr sz="1200">
          <a:solidFill>
            <a:schemeClr val="tx1"/>
          </a:solidFill>
          <a:latin typeface="+mn-lt"/>
          <a:ea typeface="+mn-ea"/>
          <a:cs typeface="+mn-cs"/>
          <a:sym typeface="Helvetica Light"/>
        </a:defRPr>
      </a:lvl3pPr>
      <a:lvl4pPr algn="r" defTabSz="584200">
        <a:defRPr sz="1200">
          <a:solidFill>
            <a:schemeClr val="tx1"/>
          </a:solidFill>
          <a:latin typeface="+mn-lt"/>
          <a:ea typeface="+mn-ea"/>
          <a:cs typeface="+mn-cs"/>
          <a:sym typeface="Helvetica Light"/>
        </a:defRPr>
      </a:lvl4pPr>
      <a:lvl5pPr algn="r" defTabSz="584200">
        <a:defRPr sz="1200">
          <a:solidFill>
            <a:schemeClr val="tx1"/>
          </a:solidFill>
          <a:latin typeface="+mn-lt"/>
          <a:ea typeface="+mn-ea"/>
          <a:cs typeface="+mn-cs"/>
          <a:sym typeface="Helvetica Light"/>
        </a:defRPr>
      </a:lvl5pPr>
      <a:lvl6pPr algn="r" defTabSz="584200">
        <a:defRPr sz="1200">
          <a:solidFill>
            <a:schemeClr val="tx1"/>
          </a:solidFill>
          <a:latin typeface="+mn-lt"/>
          <a:ea typeface="+mn-ea"/>
          <a:cs typeface="+mn-cs"/>
          <a:sym typeface="Helvetica Light"/>
        </a:defRPr>
      </a:lvl6pPr>
      <a:lvl7pPr algn="r" defTabSz="584200">
        <a:defRPr sz="1200">
          <a:solidFill>
            <a:schemeClr val="tx1"/>
          </a:solidFill>
          <a:latin typeface="+mn-lt"/>
          <a:ea typeface="+mn-ea"/>
          <a:cs typeface="+mn-cs"/>
          <a:sym typeface="Helvetica Light"/>
        </a:defRPr>
      </a:lvl7pPr>
      <a:lvl8pPr algn="r" defTabSz="584200">
        <a:defRPr sz="1200">
          <a:solidFill>
            <a:schemeClr val="tx1"/>
          </a:solidFill>
          <a:latin typeface="+mn-lt"/>
          <a:ea typeface="+mn-ea"/>
          <a:cs typeface="+mn-cs"/>
          <a:sym typeface="Helvetica Light"/>
        </a:defRPr>
      </a:lvl8pPr>
      <a:lvl9pPr algn="r" defTabSz="584200">
        <a:defRPr sz="12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3.jp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 Id="rId1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18" Type="http://schemas.openxmlformats.org/officeDocument/2006/relationships/image" Target="../media/image37.jpg"/><Relationship Id="rId3" Type="http://schemas.openxmlformats.org/officeDocument/2006/relationships/image" Target="../media/image22.jpg"/><Relationship Id="rId7" Type="http://schemas.openxmlformats.org/officeDocument/2006/relationships/image" Target="../media/image26.jpg"/><Relationship Id="rId12" Type="http://schemas.openxmlformats.org/officeDocument/2006/relationships/image" Target="../media/image31.jpg"/><Relationship Id="rId17" Type="http://schemas.openxmlformats.org/officeDocument/2006/relationships/image" Target="../media/image36.jpg"/><Relationship Id="rId2" Type="http://schemas.openxmlformats.org/officeDocument/2006/relationships/notesSlide" Target="../notesSlides/notesSlide19.xml"/><Relationship Id="rId16" Type="http://schemas.openxmlformats.org/officeDocument/2006/relationships/image" Target="../media/image35.jpg"/><Relationship Id="rId1" Type="http://schemas.openxmlformats.org/officeDocument/2006/relationships/slideLayout" Target="../slideLayouts/slideLayout11.xml"/><Relationship Id="rId6" Type="http://schemas.openxmlformats.org/officeDocument/2006/relationships/image" Target="../media/image25.jpg"/><Relationship Id="rId11" Type="http://schemas.openxmlformats.org/officeDocument/2006/relationships/image" Target="../media/image30.gif"/><Relationship Id="rId5" Type="http://schemas.openxmlformats.org/officeDocument/2006/relationships/image" Target="../media/image24.jpg"/><Relationship Id="rId15" Type="http://schemas.openxmlformats.org/officeDocument/2006/relationships/image" Target="../media/image34.jpg"/><Relationship Id="rId10" Type="http://schemas.openxmlformats.org/officeDocument/2006/relationships/image" Target="../media/image29.jpg"/><Relationship Id="rId19" Type="http://schemas.openxmlformats.org/officeDocument/2006/relationships/image" Target="../media/image38.jpg"/><Relationship Id="rId4" Type="http://schemas.openxmlformats.org/officeDocument/2006/relationships/image" Target="../media/image23.jpg"/><Relationship Id="rId9" Type="http://schemas.openxmlformats.org/officeDocument/2006/relationships/image" Target="../media/image28.jpg"/><Relationship Id="rId1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jpg"/><Relationship Id="rId5" Type="http://schemas.openxmlformats.org/officeDocument/2006/relationships/image" Target="../media/image50.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www.visir.is/k/1e40b383-eb6c-4a1c-82c4-780ef62944f8-1535917432217"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www.visir.is/k/f7ce1b5e-b3c9-475b-890a-dedf4bea308d-1534619413696" TargetMode="External"/><Relationship Id="rId5" Type="http://schemas.openxmlformats.org/officeDocument/2006/relationships/hyperlink" Target="http://www.visir.is/k/ea95a128-f885-4c27-a9d0-eb79dc288922-1534791683886" TargetMode="Externa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24384004" cy="13716002"/>
          </a:xfrm>
        </p:spPr>
      </p:pic>
    </p:spTree>
    <p:extLst>
      <p:ext uri="{BB962C8B-B14F-4D97-AF65-F5344CB8AC3E}">
        <p14:creationId xmlns:p14="http://schemas.microsoft.com/office/powerpoint/2010/main" val="2682762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4">
            <a:extLst/>
          </a:blip>
          <a:stretch>
            <a:fillRect/>
          </a:stretch>
        </p:blipFill>
        <p:spPr>
          <a:xfrm>
            <a:off x="22720540" y="12175256"/>
            <a:ext cx="1146496" cy="812924"/>
          </a:xfrm>
          <a:prstGeom prst="rect">
            <a:avLst/>
          </a:prstGeom>
          <a:ln w="12700">
            <a:miter lim="400000"/>
          </a:ln>
        </p:spPr>
      </p:pic>
      <p:sp>
        <p:nvSpPr>
          <p:cNvPr id="4" name="Shape 34"/>
          <p:cNvSpPr>
            <a:spLocks noGrp="1"/>
          </p:cNvSpPr>
          <p:nvPr>
            <p:ph type="title"/>
          </p:nvPr>
        </p:nvSpPr>
        <p:spPr>
          <a:xfrm>
            <a:off x="4079983" y="2390157"/>
            <a:ext cx="16797867" cy="5203750"/>
          </a:xfrm>
          <a:prstGeom prst="rect">
            <a:avLst/>
          </a:prstGeom>
        </p:spPr>
        <p:txBody>
          <a:bodyPr anchor="t">
            <a:normAutofit/>
          </a:bodyPr>
          <a:lstStyle/>
          <a:p>
            <a:pPr lvl="0" algn="l" defTabSz="374904">
              <a:lnSpc>
                <a:spcPct val="120000"/>
              </a:lnSpc>
              <a:defRPr sz="1800"/>
            </a:pPr>
            <a:r>
              <a:rPr lang="en-US" sz="6000" dirty="0" err="1">
                <a:solidFill>
                  <a:schemeClr val="tx1">
                    <a:lumMod val="75000"/>
                    <a:lumOff val="25000"/>
                  </a:schemeClr>
                </a:solidFill>
                <a:latin typeface="Avenir Next Demi Bold"/>
                <a:ea typeface="Avenir Next Demi Bold"/>
                <a:cs typeface="Avenir Next Demi Bold"/>
                <a:sym typeface="Avenir Next Demi Bold"/>
              </a:rPr>
              <a:t>Samkvæmt</a:t>
            </a:r>
            <a:r>
              <a:rPr lang="en-US" sz="6000" dirty="0">
                <a:solidFill>
                  <a:schemeClr val="tx1">
                    <a:lumMod val="75000"/>
                    <a:lumOff val="25000"/>
                  </a:schemeClr>
                </a:solidFill>
                <a:latin typeface="Avenir Next Demi Bold"/>
                <a:ea typeface="Avenir Next Demi Bold"/>
                <a:cs typeface="Avenir Next Demi Bold"/>
                <a:sym typeface="Avenir Next Demi Bold"/>
              </a:rPr>
              <a:t> AVE</a:t>
            </a:r>
          </a:p>
        </p:txBody>
      </p:sp>
      <p:sp>
        <p:nvSpPr>
          <p:cNvPr id="7" name="TextBox 6"/>
          <p:cNvSpPr txBox="1"/>
          <p:nvPr/>
        </p:nvSpPr>
        <p:spPr>
          <a:xfrm>
            <a:off x="4064000" y="4177886"/>
            <a:ext cx="16625855" cy="16831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pPr algn="l" rtl="0" latinLnBrk="1" hangingPunct="0"/>
            <a:r>
              <a:rPr lang="en-US" dirty="0">
                <a:solidFill>
                  <a:schemeClr val="tx1">
                    <a:lumMod val="75000"/>
                    <a:lumOff val="25000"/>
                  </a:schemeClr>
                </a:solidFill>
                <a:latin typeface="Avenir Roman" panose="02000503020000020003" pitchFamily="2" charset="0"/>
                <a:ea typeface="Avenir Next Demi Bold"/>
                <a:cs typeface="Avenir Book"/>
                <a:sym typeface="Avenir Next Demi Bold"/>
              </a:rPr>
              <a:t>AVE (Advertising Value Equivalency) </a:t>
            </a:r>
            <a:br>
              <a:rPr lang="en-US" dirty="0">
                <a:solidFill>
                  <a:schemeClr val="tx1">
                    <a:lumMod val="75000"/>
                    <a:lumOff val="25000"/>
                  </a:schemeClr>
                </a:solidFill>
                <a:latin typeface="Avenir Roman" panose="02000503020000020003" pitchFamily="2" charset="0"/>
                <a:ea typeface="Avenir Next Demi Bold"/>
                <a:cs typeface="Avenir Book"/>
                <a:sym typeface="Avenir Next Demi Bold"/>
              </a:rPr>
            </a:br>
            <a:r>
              <a:rPr lang="en-US" dirty="0" err="1">
                <a:solidFill>
                  <a:schemeClr val="tx1">
                    <a:lumMod val="75000"/>
                    <a:lumOff val="25000"/>
                  </a:schemeClr>
                </a:solidFill>
                <a:latin typeface="Avenir Roman" panose="02000503020000020003" pitchFamily="2" charset="0"/>
                <a:ea typeface="Avenir Next Demi Bold"/>
                <a:cs typeface="Avenir Book"/>
                <a:sym typeface="Avenir Next Demi Bold"/>
              </a:rPr>
              <a:t>pláss</a:t>
            </a:r>
            <a:r>
              <a:rPr lang="en-US" dirty="0">
                <a:solidFill>
                  <a:schemeClr val="tx1">
                    <a:lumMod val="75000"/>
                    <a:lumOff val="25000"/>
                  </a:schemeClr>
                </a:solidFill>
                <a:latin typeface="Avenir Roman" panose="02000503020000020003" pitchFamily="2" charset="0"/>
                <a:ea typeface="Avenir Next Demi Bold"/>
                <a:cs typeface="Avenir Book"/>
                <a:sym typeface="Avenir Next Demi Bold"/>
              </a:rPr>
              <a:t> </a:t>
            </a:r>
            <a:r>
              <a:rPr lang="en-US" dirty="0" err="1">
                <a:solidFill>
                  <a:schemeClr val="tx1">
                    <a:lumMod val="75000"/>
                    <a:lumOff val="25000"/>
                  </a:schemeClr>
                </a:solidFill>
                <a:latin typeface="Avenir Roman" panose="02000503020000020003" pitchFamily="2" charset="0"/>
                <a:ea typeface="Avenir Next Demi Bold"/>
                <a:cs typeface="Avenir Book"/>
                <a:sym typeface="Avenir Next Demi Bold"/>
              </a:rPr>
              <a:t>eða</a:t>
            </a:r>
            <a:r>
              <a:rPr lang="en-US" dirty="0">
                <a:solidFill>
                  <a:schemeClr val="tx1">
                    <a:lumMod val="75000"/>
                    <a:lumOff val="25000"/>
                  </a:schemeClr>
                </a:solidFill>
                <a:latin typeface="Avenir Roman" panose="02000503020000020003" pitchFamily="2" charset="0"/>
                <a:ea typeface="Avenir Next Demi Bold"/>
                <a:cs typeface="Avenir Book"/>
                <a:sym typeface="Avenir Next Demi Bold"/>
              </a:rPr>
              <a:t> </a:t>
            </a:r>
            <a:r>
              <a:rPr lang="en-US" dirty="0" err="1">
                <a:solidFill>
                  <a:schemeClr val="tx1">
                    <a:lumMod val="75000"/>
                    <a:lumOff val="25000"/>
                  </a:schemeClr>
                </a:solidFill>
                <a:latin typeface="Avenir Roman" panose="02000503020000020003" pitchFamily="2" charset="0"/>
                <a:ea typeface="Avenir Next Demi Bold"/>
                <a:cs typeface="Avenir Book"/>
                <a:sym typeface="Avenir Next Demi Bold"/>
              </a:rPr>
              <a:t>tími</a:t>
            </a:r>
            <a:r>
              <a:rPr lang="en-US" dirty="0">
                <a:solidFill>
                  <a:schemeClr val="tx1">
                    <a:lumMod val="75000"/>
                    <a:lumOff val="25000"/>
                  </a:schemeClr>
                </a:solidFill>
                <a:latin typeface="Avenir Roman" panose="02000503020000020003" pitchFamily="2" charset="0"/>
                <a:ea typeface="Avenir Next Demi Bold"/>
                <a:cs typeface="Avenir Book"/>
                <a:sym typeface="Avenir Next Demi Bold"/>
              </a:rPr>
              <a:t> </a:t>
            </a:r>
            <a:r>
              <a:rPr lang="en-US" dirty="0" err="1">
                <a:solidFill>
                  <a:schemeClr val="tx1">
                    <a:lumMod val="75000"/>
                    <a:lumOff val="25000"/>
                  </a:schemeClr>
                </a:solidFill>
                <a:latin typeface="Avenir Roman" panose="02000503020000020003" pitchFamily="2" charset="0"/>
                <a:ea typeface="Avenir Next Demi Bold"/>
                <a:cs typeface="Avenir Book"/>
                <a:sym typeface="Avenir Next Demi Bold"/>
              </a:rPr>
              <a:t>í</a:t>
            </a:r>
            <a:r>
              <a:rPr lang="en-US" dirty="0">
                <a:solidFill>
                  <a:schemeClr val="tx1">
                    <a:lumMod val="75000"/>
                    <a:lumOff val="25000"/>
                  </a:schemeClr>
                </a:solidFill>
                <a:latin typeface="Avenir Roman" panose="02000503020000020003" pitchFamily="2" charset="0"/>
                <a:ea typeface="Avenir Next Demi Bold"/>
                <a:cs typeface="Avenir Book"/>
                <a:sym typeface="Avenir Next Demi Bold"/>
              </a:rPr>
              <a:t> </a:t>
            </a:r>
            <a:r>
              <a:rPr lang="en-US" dirty="0" err="1">
                <a:solidFill>
                  <a:schemeClr val="tx1">
                    <a:lumMod val="75000"/>
                    <a:lumOff val="25000"/>
                  </a:schemeClr>
                </a:solidFill>
                <a:latin typeface="Avenir Roman" panose="02000503020000020003" pitchFamily="2" charset="0"/>
                <a:ea typeface="Avenir Next Demi Bold"/>
                <a:cs typeface="Avenir Book"/>
                <a:sym typeface="Avenir Next Demi Bold"/>
              </a:rPr>
              <a:t>miðli</a:t>
            </a:r>
            <a:r>
              <a:rPr lang="en-US" dirty="0">
                <a:solidFill>
                  <a:schemeClr val="tx1">
                    <a:lumMod val="75000"/>
                    <a:lumOff val="25000"/>
                  </a:schemeClr>
                </a:solidFill>
                <a:latin typeface="Avenir Roman" panose="02000503020000020003" pitchFamily="2" charset="0"/>
                <a:ea typeface="Avenir Next Demi Bold"/>
                <a:cs typeface="Avenir Book"/>
                <a:sym typeface="Avenir Next Demi Bold"/>
              </a:rPr>
              <a:t> </a:t>
            </a:r>
            <a:r>
              <a:rPr lang="en-US" dirty="0" err="1">
                <a:solidFill>
                  <a:schemeClr val="tx1">
                    <a:lumMod val="75000"/>
                    <a:lumOff val="25000"/>
                  </a:schemeClr>
                </a:solidFill>
                <a:latin typeface="Avenir Roman" panose="02000503020000020003" pitchFamily="2" charset="0"/>
                <a:ea typeface="Avenir Next Demi Bold"/>
                <a:cs typeface="Avenir Book"/>
                <a:sym typeface="Avenir Next Demi Bold"/>
              </a:rPr>
              <a:t>margfaldaður</a:t>
            </a:r>
            <a:r>
              <a:rPr lang="en-US" dirty="0">
                <a:solidFill>
                  <a:schemeClr val="tx1">
                    <a:lumMod val="75000"/>
                    <a:lumOff val="25000"/>
                  </a:schemeClr>
                </a:solidFill>
                <a:latin typeface="Avenir Roman" panose="02000503020000020003" pitchFamily="2" charset="0"/>
                <a:ea typeface="Avenir Next Demi Bold"/>
                <a:cs typeface="Avenir Book"/>
                <a:sym typeface="Avenir Next Demi Bold"/>
              </a:rPr>
              <a:t> </a:t>
            </a:r>
            <a:r>
              <a:rPr lang="en-US" dirty="0" err="1">
                <a:solidFill>
                  <a:schemeClr val="tx1">
                    <a:lumMod val="75000"/>
                    <a:lumOff val="25000"/>
                  </a:schemeClr>
                </a:solidFill>
                <a:latin typeface="Avenir Roman" panose="02000503020000020003" pitchFamily="2" charset="0"/>
                <a:ea typeface="Avenir Next Demi Bold"/>
                <a:cs typeface="Avenir Book"/>
                <a:sym typeface="Avenir Next Demi Bold"/>
              </a:rPr>
              <a:t>með</a:t>
            </a:r>
            <a:r>
              <a:rPr lang="en-US" dirty="0">
                <a:solidFill>
                  <a:schemeClr val="tx1">
                    <a:lumMod val="75000"/>
                    <a:lumOff val="25000"/>
                  </a:schemeClr>
                </a:solidFill>
                <a:latin typeface="Avenir Roman" panose="02000503020000020003" pitchFamily="2" charset="0"/>
                <a:ea typeface="Avenir Next Demi Bold"/>
                <a:cs typeface="Avenir Book"/>
                <a:sym typeface="Avenir Next Demi Bold"/>
              </a:rPr>
              <a:t> </a:t>
            </a:r>
            <a:r>
              <a:rPr lang="en-US" dirty="0" err="1">
                <a:solidFill>
                  <a:schemeClr val="tx1">
                    <a:lumMod val="75000"/>
                    <a:lumOff val="25000"/>
                  </a:schemeClr>
                </a:solidFill>
                <a:latin typeface="Avenir Roman" panose="02000503020000020003" pitchFamily="2" charset="0"/>
                <a:ea typeface="Avenir Next Demi Bold"/>
                <a:cs typeface="Avenir Book"/>
                <a:sym typeface="Avenir Next Demi Bold"/>
              </a:rPr>
              <a:t>auglýsingaverði</a:t>
            </a:r>
            <a:endParaRPr kumimoji="0" lang="en-US" i="0" u="none" strike="noStrike" cap="none" spc="0" normalizeH="0" baseline="0" dirty="0">
              <a:ln>
                <a:noFill/>
              </a:ln>
              <a:solidFill>
                <a:srgbClr val="000000"/>
              </a:solidFill>
              <a:effectLst/>
              <a:uFillTx/>
              <a:latin typeface="Avenir Roman" panose="02000503020000020003" pitchFamily="2" charset="0"/>
              <a:cs typeface="Avenir Book"/>
              <a:sym typeface="Helvetica Light"/>
            </a:endParaRPr>
          </a:p>
        </p:txBody>
      </p:sp>
      <p:pic>
        <p:nvPicPr>
          <p:cNvPr id="14" name="pasted-image.pdf"/>
          <p:cNvPicPr/>
          <p:nvPr/>
        </p:nvPicPr>
        <p:blipFill>
          <a:blip r:embed="rId5">
            <a:extLst/>
          </a:blip>
          <a:stretch>
            <a:fillRect/>
          </a:stretch>
        </p:blipFill>
        <p:spPr>
          <a:xfrm flipV="1">
            <a:off x="4116917" y="3889559"/>
            <a:ext cx="16169746" cy="45719"/>
          </a:xfrm>
          <a:prstGeom prst="rect">
            <a:avLst/>
          </a:prstGeom>
          <a:ln w="12700">
            <a:miter lim="400000"/>
          </a:ln>
        </p:spPr>
      </p:pic>
    </p:spTree>
    <p:extLst>
      <p:ext uri="{BB962C8B-B14F-4D97-AF65-F5344CB8AC3E}">
        <p14:creationId xmlns:p14="http://schemas.microsoft.com/office/powerpoint/2010/main" val="67869206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D336"/>
        </a:solidFill>
        <a:effectLst/>
      </p:bgPr>
    </p:bg>
    <p:spTree>
      <p:nvGrpSpPr>
        <p:cNvPr id="1" name=""/>
        <p:cNvGrpSpPr/>
        <p:nvPr/>
      </p:nvGrpSpPr>
      <p:grpSpPr>
        <a:xfrm>
          <a:off x="0" y="0"/>
          <a:ext cx="0" cy="0"/>
          <a:chOff x="0" y="0"/>
          <a:chExt cx="0" cy="0"/>
        </a:xfrm>
      </p:grpSpPr>
      <p:sp>
        <p:nvSpPr>
          <p:cNvPr id="9" name="Shape 173"/>
          <p:cNvSpPr/>
          <p:nvPr/>
        </p:nvSpPr>
        <p:spPr>
          <a:xfrm>
            <a:off x="11332431" y="5722882"/>
            <a:ext cx="14320022" cy="19346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pPr lvl="0" algn="l">
              <a:defRPr sz="1800" b="0">
                <a:solidFill>
                  <a:srgbClr val="000000"/>
                </a:solidFill>
              </a:defRPr>
            </a:pPr>
            <a:r>
              <a:rPr lang="is-IS" sz="8200" b="1" dirty="0">
                <a:solidFill>
                  <a:srgbClr val="FBFFFC"/>
                </a:solidFill>
              </a:rPr>
              <a:t> 320.000 </a:t>
            </a:r>
            <a:endParaRPr sz="8200" b="1" dirty="0">
              <a:solidFill>
                <a:srgbClr val="FBFFFC"/>
              </a:solidFill>
            </a:endParaRPr>
          </a:p>
        </p:txBody>
      </p:sp>
      <p:pic>
        <p:nvPicPr>
          <p:cNvPr id="3" name="Picture 2" descr="icon-0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878" y="8080249"/>
            <a:ext cx="3283697" cy="3283697"/>
          </a:xfrm>
          <a:prstGeom prst="rect">
            <a:avLst/>
          </a:prstGeom>
        </p:spPr>
      </p:pic>
      <p:pic>
        <p:nvPicPr>
          <p:cNvPr id="4" name="Picture 3" descr="icon-0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7878" y="1515267"/>
            <a:ext cx="3283697" cy="3283697"/>
          </a:xfrm>
          <a:prstGeom prst="rect">
            <a:avLst/>
          </a:prstGeom>
        </p:spPr>
      </p:pic>
      <p:pic>
        <p:nvPicPr>
          <p:cNvPr id="5" name="Picture 4" descr="icon-06.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7878" y="4965044"/>
            <a:ext cx="3283697" cy="3283697"/>
          </a:xfrm>
          <a:prstGeom prst="rect">
            <a:avLst/>
          </a:prstGeom>
        </p:spPr>
      </p:pic>
      <p:sp>
        <p:nvSpPr>
          <p:cNvPr id="7" name="Shape 173"/>
          <p:cNvSpPr/>
          <p:nvPr/>
        </p:nvSpPr>
        <p:spPr>
          <a:xfrm>
            <a:off x="11332431" y="2780191"/>
            <a:ext cx="14320022" cy="19346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pPr lvl="0" algn="l">
              <a:defRPr sz="1800" b="0">
                <a:solidFill>
                  <a:srgbClr val="000000"/>
                </a:solidFill>
              </a:defRPr>
            </a:pPr>
            <a:r>
              <a:rPr lang="is-IS" dirty="0"/>
              <a:t>´</a:t>
            </a:r>
            <a:r>
              <a:rPr lang="is-IS" sz="8200" b="1" dirty="0">
                <a:solidFill>
                  <a:srgbClr val="FBFFFC"/>
                </a:solidFill>
              </a:rPr>
              <a:t>90.000 kr</a:t>
            </a:r>
            <a:endParaRPr sz="8200" b="1" dirty="0">
              <a:solidFill>
                <a:srgbClr val="FBFFFC"/>
              </a:solidFill>
            </a:endParaRPr>
          </a:p>
        </p:txBody>
      </p:sp>
      <p:sp>
        <p:nvSpPr>
          <p:cNvPr id="8" name="Shape 173"/>
          <p:cNvSpPr/>
          <p:nvPr/>
        </p:nvSpPr>
        <p:spPr>
          <a:xfrm>
            <a:off x="11269216" y="8976378"/>
            <a:ext cx="14320022" cy="19346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pPr lvl="0" algn="l">
              <a:defRPr sz="1800" b="0">
                <a:solidFill>
                  <a:srgbClr val="000000"/>
                </a:solidFill>
              </a:defRPr>
            </a:pPr>
            <a:r>
              <a:rPr lang="is-IS" sz="8200" b="1" dirty="0">
                <a:solidFill>
                  <a:srgbClr val="FBFFFC"/>
                </a:solidFill>
              </a:rPr>
              <a:t>150.000 kr.   </a:t>
            </a:r>
            <a:endParaRPr sz="8200" b="1" dirty="0">
              <a:solidFill>
                <a:srgbClr val="FBFFFC"/>
              </a:solidFill>
            </a:endParaRPr>
          </a:p>
        </p:txBody>
      </p:sp>
      <p:pic>
        <p:nvPicPr>
          <p:cNvPr id="10" name="pasted-image.pdf">
            <a:extLst>
              <a:ext uri="{FF2B5EF4-FFF2-40B4-BE49-F238E27FC236}">
                <a16:creationId xmlns:a16="http://schemas.microsoft.com/office/drawing/2014/main" id="{2D904C9A-C6C8-C24C-B4DF-3DB7E1AD7CCC}"/>
              </a:ext>
            </a:extLst>
          </p:cNvPr>
          <p:cNvPicPr/>
          <p:nvPr/>
        </p:nvPicPr>
        <p:blipFill>
          <a:blip r:embed="rId6">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spTree>
    <p:extLst>
      <p:ext uri="{BB962C8B-B14F-4D97-AF65-F5344CB8AC3E}">
        <p14:creationId xmlns:p14="http://schemas.microsoft.com/office/powerpoint/2010/main" val="385853650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4">
            <a:extLst/>
          </a:blip>
          <a:stretch>
            <a:fillRect/>
          </a:stretch>
        </p:blipFill>
        <p:spPr>
          <a:xfrm>
            <a:off x="22720540" y="12175256"/>
            <a:ext cx="1146496" cy="812924"/>
          </a:xfrm>
          <a:prstGeom prst="rect">
            <a:avLst/>
          </a:prstGeom>
          <a:ln w="12700">
            <a:miter lim="400000"/>
          </a:ln>
        </p:spPr>
      </p:pic>
      <p:sp>
        <p:nvSpPr>
          <p:cNvPr id="4" name="Shape 34"/>
          <p:cNvSpPr>
            <a:spLocks noGrp="1"/>
          </p:cNvSpPr>
          <p:nvPr>
            <p:ph type="title"/>
          </p:nvPr>
        </p:nvSpPr>
        <p:spPr>
          <a:xfrm>
            <a:off x="4079983" y="2390157"/>
            <a:ext cx="16797867" cy="5203750"/>
          </a:xfrm>
          <a:prstGeom prst="rect">
            <a:avLst/>
          </a:prstGeom>
        </p:spPr>
        <p:txBody>
          <a:bodyPr anchor="t">
            <a:normAutofit/>
          </a:bodyPr>
          <a:lstStyle/>
          <a:p>
            <a:pPr lvl="0" algn="l" defTabSz="374904">
              <a:lnSpc>
                <a:spcPct val="120000"/>
              </a:lnSpc>
              <a:defRPr sz="1800"/>
            </a:pPr>
            <a:r>
              <a:rPr lang="en-US" sz="6000" dirty="0" err="1">
                <a:solidFill>
                  <a:schemeClr val="tx1">
                    <a:lumMod val="75000"/>
                    <a:lumOff val="25000"/>
                  </a:schemeClr>
                </a:solidFill>
                <a:latin typeface="Avenir Next Demi Bold"/>
                <a:ea typeface="Avenir Next Demi Bold"/>
                <a:cs typeface="Avenir Next Demi Bold"/>
                <a:sym typeface="Avenir Next Demi Bold"/>
              </a:rPr>
              <a:t>Umfjöllun</a:t>
            </a:r>
            <a:r>
              <a:rPr lang="en-US" sz="6000" dirty="0">
                <a:solidFill>
                  <a:schemeClr val="tx1">
                    <a:lumMod val="75000"/>
                    <a:lumOff val="25000"/>
                  </a:schemeClr>
                </a:solidFill>
                <a:latin typeface="Avenir Next Demi Bold"/>
                <a:ea typeface="Avenir Next Demi Bold"/>
                <a:cs typeface="Avenir Next Demi Bold"/>
                <a:sym typeface="Avenir Next Demi Bold"/>
              </a:rPr>
              <a:t> vs. </a:t>
            </a:r>
            <a:r>
              <a:rPr lang="en-US" sz="6000" dirty="0" err="1">
                <a:solidFill>
                  <a:schemeClr val="tx1">
                    <a:lumMod val="75000"/>
                    <a:lumOff val="25000"/>
                  </a:schemeClr>
                </a:solidFill>
                <a:latin typeface="Avenir Next Demi Bold"/>
                <a:ea typeface="Avenir Next Demi Bold"/>
                <a:cs typeface="Avenir Next Demi Bold"/>
                <a:sym typeface="Avenir Next Demi Bold"/>
              </a:rPr>
              <a:t>auglýsing</a:t>
            </a:r>
            <a:endParaRPr lang="en-US" sz="6000" dirty="0">
              <a:solidFill>
                <a:schemeClr val="tx1">
                  <a:lumMod val="75000"/>
                  <a:lumOff val="25000"/>
                </a:schemeClr>
              </a:solidFill>
              <a:latin typeface="Avenir Next Demi Bold"/>
              <a:ea typeface="Avenir Next Demi Bold"/>
              <a:cs typeface="Avenir Next Demi Bold"/>
              <a:sym typeface="Avenir Next Demi Bold"/>
            </a:endParaRPr>
          </a:p>
        </p:txBody>
      </p:sp>
      <p:sp>
        <p:nvSpPr>
          <p:cNvPr id="7" name="TextBox 6"/>
          <p:cNvSpPr txBox="1"/>
          <p:nvPr/>
        </p:nvSpPr>
        <p:spPr>
          <a:xfrm>
            <a:off x="4064000" y="4177886"/>
            <a:ext cx="16625855" cy="75309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pPr algn="l" rtl="0" latinLnBrk="1" hangingPunct="0"/>
            <a:r>
              <a:rPr lang="en-US" dirty="0">
                <a:solidFill>
                  <a:schemeClr val="tx1">
                    <a:lumMod val="75000"/>
                    <a:lumOff val="25000"/>
                  </a:schemeClr>
                </a:solidFill>
                <a:latin typeface="Avenir Book"/>
                <a:ea typeface="Avenir Next Demi Bold"/>
                <a:cs typeface="Avenir Book"/>
                <a:sym typeface="Avenir Next Demi Bold"/>
              </a:rPr>
              <a:t>3 x </a:t>
            </a:r>
            <a:r>
              <a:rPr lang="en-US" dirty="0" err="1">
                <a:solidFill>
                  <a:schemeClr val="tx1">
                    <a:lumMod val="75000"/>
                    <a:lumOff val="25000"/>
                  </a:schemeClr>
                </a:solidFill>
                <a:latin typeface="Avenir Book"/>
                <a:ea typeface="Avenir Next Demi Bold"/>
                <a:cs typeface="Avenir Book"/>
                <a:sym typeface="Avenir Next Demi Bold"/>
              </a:rPr>
              <a:t>verðmætari</a:t>
            </a:r>
            <a:endParaRPr lang="en-US" dirty="0">
              <a:solidFill>
                <a:schemeClr val="tx1">
                  <a:lumMod val="75000"/>
                  <a:lumOff val="25000"/>
                </a:schemeClr>
              </a:solidFill>
              <a:latin typeface="Avenir Book"/>
              <a:ea typeface="Avenir Next Demi Bold"/>
              <a:cs typeface="Avenir Book"/>
              <a:sym typeface="Avenir Next Demi Bold"/>
            </a:endParaRPr>
          </a:p>
          <a:p>
            <a:pPr algn="l" rtl="0" latinLnBrk="1" hangingPunct="0"/>
            <a:r>
              <a:rPr lang="en-US" dirty="0">
                <a:solidFill>
                  <a:schemeClr val="tx1">
                    <a:lumMod val="75000"/>
                    <a:lumOff val="25000"/>
                  </a:schemeClr>
                </a:solidFill>
                <a:latin typeface="Avenir Book"/>
                <a:ea typeface="Avenir Next Demi Bold"/>
                <a:cs typeface="Avenir Book"/>
                <a:sym typeface="Avenir Next Demi Bold"/>
              </a:rPr>
              <a:t>7 x </a:t>
            </a:r>
            <a:r>
              <a:rPr lang="en-US" dirty="0" err="1">
                <a:solidFill>
                  <a:schemeClr val="tx1">
                    <a:lumMod val="75000"/>
                    <a:lumOff val="25000"/>
                  </a:schemeClr>
                </a:solidFill>
                <a:latin typeface="Avenir Book"/>
                <a:ea typeface="Avenir Next Demi Bold"/>
                <a:cs typeface="Avenir Book"/>
                <a:sym typeface="Avenir Next Demi Bold"/>
              </a:rPr>
              <a:t>verðmætari</a:t>
            </a:r>
            <a:endParaRPr lang="en-US" dirty="0">
              <a:solidFill>
                <a:schemeClr val="tx1">
                  <a:lumMod val="75000"/>
                  <a:lumOff val="25000"/>
                </a:schemeClr>
              </a:solidFill>
              <a:latin typeface="Avenir Book"/>
              <a:ea typeface="Avenir Next Demi Bold"/>
              <a:cs typeface="Avenir Book"/>
              <a:sym typeface="Avenir Next Demi Bold"/>
            </a:endParaRPr>
          </a:p>
          <a:p>
            <a:pPr algn="l" rtl="0" latinLnBrk="1" hangingPunct="0"/>
            <a:r>
              <a:rPr lang="en-US" dirty="0">
                <a:solidFill>
                  <a:schemeClr val="tx1">
                    <a:lumMod val="75000"/>
                    <a:lumOff val="25000"/>
                  </a:schemeClr>
                </a:solidFill>
                <a:latin typeface="Avenir Book"/>
                <a:ea typeface="Avenir Next Demi Bold"/>
                <a:cs typeface="Avenir Book"/>
                <a:sym typeface="Avenir Next Demi Bold"/>
              </a:rPr>
              <a:t>11 x </a:t>
            </a:r>
            <a:r>
              <a:rPr lang="en-US" dirty="0" err="1">
                <a:solidFill>
                  <a:schemeClr val="tx1">
                    <a:lumMod val="75000"/>
                    <a:lumOff val="25000"/>
                  </a:schemeClr>
                </a:solidFill>
                <a:latin typeface="Avenir Book"/>
                <a:ea typeface="Avenir Next Demi Bold"/>
                <a:cs typeface="Avenir Book"/>
                <a:sym typeface="Avenir Next Demi Bold"/>
              </a:rPr>
              <a:t>verðmætari</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endParaRPr lang="en-US" dirty="0">
              <a:solidFill>
                <a:schemeClr val="tx1">
                  <a:lumMod val="75000"/>
                  <a:lumOff val="25000"/>
                </a:schemeClr>
              </a:solidFill>
              <a:latin typeface="Avenir Book"/>
              <a:ea typeface="Avenir Next Demi Bold"/>
              <a:cs typeface="Avenir Book"/>
              <a:sym typeface="Avenir Next Demi Bold"/>
            </a:endParaRPr>
          </a:p>
          <a:p>
            <a:pPr algn="just" rtl="0" latinLnBrk="1" hangingPunct="0"/>
            <a:r>
              <a:rPr lang="en-US" dirty="0">
                <a:solidFill>
                  <a:schemeClr val="tx1">
                    <a:lumMod val="75000"/>
                    <a:lumOff val="25000"/>
                  </a:schemeClr>
                </a:solidFill>
                <a:latin typeface="Avenir Roman" panose="02000503020000020003" pitchFamily="2" charset="0"/>
                <a:ea typeface="+mn-ea"/>
              </a:rPr>
              <a:t>„</a:t>
            </a:r>
            <a:r>
              <a:rPr lang="en-US" dirty="0" err="1">
                <a:solidFill>
                  <a:schemeClr val="tx1">
                    <a:lumMod val="75000"/>
                    <a:lumOff val="25000"/>
                  </a:schemeClr>
                </a:solidFill>
                <a:latin typeface="Avenir Roman" panose="02000503020000020003" pitchFamily="2" charset="0"/>
                <a:ea typeface="+mn-ea"/>
              </a:rPr>
              <a:t>Umfjöllun</a:t>
            </a:r>
            <a:r>
              <a:rPr lang="en-US" dirty="0">
                <a:solidFill>
                  <a:schemeClr val="tx1">
                    <a:lumMod val="75000"/>
                    <a:lumOff val="25000"/>
                  </a:schemeClr>
                </a:solidFill>
                <a:latin typeface="Avenir Roman" panose="02000503020000020003" pitchFamily="2" charset="0"/>
                <a:ea typeface="+mn-ea"/>
              </a:rPr>
              <a:t> </a:t>
            </a:r>
            <a:r>
              <a:rPr lang="en-US" dirty="0" err="1">
                <a:solidFill>
                  <a:schemeClr val="tx1">
                    <a:lumMod val="75000"/>
                    <a:lumOff val="25000"/>
                  </a:schemeClr>
                </a:solidFill>
                <a:latin typeface="Avenir Roman" panose="02000503020000020003" pitchFamily="2" charset="0"/>
                <a:ea typeface="+mn-ea"/>
              </a:rPr>
              <a:t>er</a:t>
            </a:r>
            <a:r>
              <a:rPr lang="en-US" dirty="0">
                <a:solidFill>
                  <a:schemeClr val="tx1">
                    <a:lumMod val="75000"/>
                    <a:lumOff val="25000"/>
                  </a:schemeClr>
                </a:solidFill>
                <a:latin typeface="Avenir Roman" panose="02000503020000020003" pitchFamily="2" charset="0"/>
                <a:ea typeface="+mn-ea"/>
              </a:rPr>
              <a:t> 10 </a:t>
            </a:r>
            <a:r>
              <a:rPr lang="en-US" dirty="0" err="1">
                <a:solidFill>
                  <a:schemeClr val="tx1">
                    <a:lumMod val="75000"/>
                    <a:lumOff val="25000"/>
                  </a:schemeClr>
                </a:solidFill>
                <a:latin typeface="Avenir Roman" panose="02000503020000020003" pitchFamily="2" charset="0"/>
                <a:ea typeface="+mn-ea"/>
              </a:rPr>
              <a:t>til</a:t>
            </a:r>
            <a:r>
              <a:rPr lang="en-US" dirty="0">
                <a:solidFill>
                  <a:schemeClr val="tx1">
                    <a:lumMod val="75000"/>
                    <a:lumOff val="25000"/>
                  </a:schemeClr>
                </a:solidFill>
                <a:latin typeface="Avenir Roman" panose="02000503020000020003" pitchFamily="2" charset="0"/>
                <a:ea typeface="+mn-ea"/>
              </a:rPr>
              <a:t> 100 </a:t>
            </a:r>
            <a:r>
              <a:rPr lang="en-US" dirty="0" err="1">
                <a:solidFill>
                  <a:schemeClr val="tx1">
                    <a:lumMod val="75000"/>
                    <a:lumOff val="25000"/>
                  </a:schemeClr>
                </a:solidFill>
                <a:latin typeface="Avenir Roman" panose="02000503020000020003" pitchFamily="2" charset="0"/>
                <a:ea typeface="+mn-ea"/>
              </a:rPr>
              <a:t>sinnum</a:t>
            </a:r>
            <a:r>
              <a:rPr lang="en-US" dirty="0">
                <a:solidFill>
                  <a:schemeClr val="tx1">
                    <a:lumMod val="75000"/>
                    <a:lumOff val="25000"/>
                  </a:schemeClr>
                </a:solidFill>
                <a:latin typeface="Avenir Roman" panose="02000503020000020003" pitchFamily="2" charset="0"/>
                <a:ea typeface="+mn-ea"/>
              </a:rPr>
              <a:t> </a:t>
            </a:r>
            <a:r>
              <a:rPr lang="en-US" dirty="0" err="1">
                <a:solidFill>
                  <a:schemeClr val="tx1">
                    <a:lumMod val="75000"/>
                    <a:lumOff val="25000"/>
                  </a:schemeClr>
                </a:solidFill>
                <a:latin typeface="Avenir Roman" panose="02000503020000020003" pitchFamily="2" charset="0"/>
                <a:ea typeface="+mn-ea"/>
              </a:rPr>
              <a:t>verðmætari</a:t>
            </a:r>
            <a:r>
              <a:rPr lang="en-US" dirty="0">
                <a:solidFill>
                  <a:schemeClr val="tx1">
                    <a:lumMod val="75000"/>
                    <a:lumOff val="25000"/>
                  </a:schemeClr>
                </a:solidFill>
                <a:latin typeface="Avenir Roman" panose="02000503020000020003" pitchFamily="2" charset="0"/>
                <a:ea typeface="+mn-ea"/>
              </a:rPr>
              <a:t> en </a:t>
            </a:r>
            <a:r>
              <a:rPr lang="en-US" dirty="0" err="1">
                <a:solidFill>
                  <a:schemeClr val="tx1">
                    <a:lumMod val="75000"/>
                    <a:lumOff val="25000"/>
                  </a:schemeClr>
                </a:solidFill>
                <a:latin typeface="Avenir Roman" panose="02000503020000020003" pitchFamily="2" charset="0"/>
                <a:ea typeface="+mn-ea"/>
              </a:rPr>
              <a:t>auglýsing</a:t>
            </a:r>
            <a:r>
              <a:rPr lang="en-US" dirty="0">
                <a:solidFill>
                  <a:schemeClr val="tx1">
                    <a:lumMod val="75000"/>
                    <a:lumOff val="25000"/>
                  </a:schemeClr>
                </a:solidFill>
                <a:latin typeface="Avenir Roman" panose="02000503020000020003" pitchFamily="2" charset="0"/>
                <a:ea typeface="+mn-ea"/>
              </a:rPr>
              <a:t>“</a:t>
            </a:r>
            <a:br>
              <a:rPr lang="en-US" dirty="0">
                <a:solidFill>
                  <a:schemeClr val="tx1">
                    <a:lumMod val="75000"/>
                    <a:lumOff val="25000"/>
                  </a:schemeClr>
                </a:solidFill>
                <a:latin typeface="Avenir Roman" panose="02000503020000020003" pitchFamily="2" charset="0"/>
                <a:ea typeface="+mn-ea"/>
              </a:rPr>
            </a:br>
            <a:br>
              <a:rPr lang="en-US" sz="2000" dirty="0">
                <a:solidFill>
                  <a:schemeClr val="tx1">
                    <a:lumMod val="75000"/>
                    <a:lumOff val="25000"/>
                  </a:schemeClr>
                </a:solidFill>
                <a:latin typeface="Avenir Roman" panose="02000503020000020003" pitchFamily="2" charset="0"/>
                <a:ea typeface="+mn-ea"/>
              </a:rPr>
            </a:br>
            <a:endParaRPr lang="en-US" sz="2000" dirty="0">
              <a:solidFill>
                <a:schemeClr val="tx1">
                  <a:lumMod val="75000"/>
                  <a:lumOff val="25000"/>
                </a:schemeClr>
              </a:solidFill>
              <a:latin typeface="Avenir Roman" panose="02000503020000020003" pitchFamily="2" charset="0"/>
              <a:ea typeface="+mn-ea"/>
            </a:endParaRPr>
          </a:p>
          <a:p>
            <a:pPr algn="r" rtl="0" latinLnBrk="1" hangingPunct="0"/>
            <a:r>
              <a:rPr lang="en-US" sz="2000" dirty="0">
                <a:latin typeface="Avenir Roman" panose="02000503020000020003" pitchFamily="2" charset="0"/>
              </a:rPr>
              <a:t>Michael Levine, </a:t>
            </a:r>
            <a:r>
              <a:rPr lang="en-US" sz="2000" dirty="0" err="1">
                <a:latin typeface="Avenir Roman" panose="02000503020000020003" pitchFamily="2" charset="0"/>
              </a:rPr>
              <a:t>höfundur</a:t>
            </a:r>
            <a:r>
              <a:rPr lang="en-US" sz="2000" dirty="0">
                <a:latin typeface="Avenir Roman" panose="02000503020000020003" pitchFamily="2" charset="0"/>
              </a:rPr>
              <a:t> Guerilla P.R.    	</a:t>
            </a:r>
            <a:br>
              <a:rPr lang="en-US" sz="2000" dirty="0">
                <a:latin typeface="Avenir Roman" panose="02000503020000020003" pitchFamily="2" charset="0"/>
              </a:rPr>
            </a:br>
            <a:endParaRPr lang="en-US" sz="2000" dirty="0">
              <a:latin typeface="Avenir Roman" panose="02000503020000020003" pitchFamily="2" charset="0"/>
            </a:endParaRPr>
          </a:p>
          <a:p>
            <a:pPr algn="l" rtl="0" latinLnBrk="1" hangingPunct="0"/>
            <a:endParaRPr lang="en-US" dirty="0">
              <a:solidFill>
                <a:schemeClr val="tx1">
                  <a:lumMod val="75000"/>
                  <a:lumOff val="25000"/>
                </a:schemeClr>
              </a:solidFill>
              <a:latin typeface="Avenir Book"/>
              <a:ea typeface="Avenir Next Demi Bold"/>
              <a:cs typeface="Avenir Book"/>
              <a:sym typeface="Avenir Next Demi Bold"/>
            </a:endParaRPr>
          </a:p>
        </p:txBody>
      </p:sp>
      <p:pic>
        <p:nvPicPr>
          <p:cNvPr id="14" name="pasted-image.pdf"/>
          <p:cNvPicPr/>
          <p:nvPr/>
        </p:nvPicPr>
        <p:blipFill>
          <a:blip r:embed="rId5">
            <a:extLst/>
          </a:blip>
          <a:stretch>
            <a:fillRect/>
          </a:stretch>
        </p:blipFill>
        <p:spPr>
          <a:xfrm flipV="1">
            <a:off x="4116917" y="3889559"/>
            <a:ext cx="16169746" cy="45719"/>
          </a:xfrm>
          <a:prstGeom prst="rect">
            <a:avLst/>
          </a:prstGeom>
          <a:ln w="12700">
            <a:miter lim="400000"/>
          </a:ln>
        </p:spPr>
      </p:pic>
    </p:spTree>
    <p:extLst>
      <p:ext uri="{BB962C8B-B14F-4D97-AF65-F5344CB8AC3E}">
        <p14:creationId xmlns:p14="http://schemas.microsoft.com/office/powerpoint/2010/main" val="24743859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4">
            <a:extLst/>
          </a:blip>
          <a:stretch>
            <a:fillRect/>
          </a:stretch>
        </p:blipFill>
        <p:spPr>
          <a:xfrm>
            <a:off x="22720540" y="12175256"/>
            <a:ext cx="1146496" cy="812924"/>
          </a:xfrm>
          <a:prstGeom prst="rect">
            <a:avLst/>
          </a:prstGeom>
          <a:ln w="12700">
            <a:miter lim="400000"/>
          </a:ln>
        </p:spPr>
      </p:pic>
      <p:sp>
        <p:nvSpPr>
          <p:cNvPr id="4" name="Shape 34"/>
          <p:cNvSpPr>
            <a:spLocks noGrp="1"/>
          </p:cNvSpPr>
          <p:nvPr>
            <p:ph type="title"/>
          </p:nvPr>
        </p:nvSpPr>
        <p:spPr>
          <a:xfrm>
            <a:off x="4079983" y="2390157"/>
            <a:ext cx="16797867" cy="5203750"/>
          </a:xfrm>
          <a:prstGeom prst="rect">
            <a:avLst/>
          </a:prstGeom>
        </p:spPr>
        <p:txBody>
          <a:bodyPr anchor="t">
            <a:normAutofit/>
          </a:bodyPr>
          <a:lstStyle/>
          <a:p>
            <a:pPr lvl="0" algn="l" defTabSz="374904">
              <a:lnSpc>
                <a:spcPct val="120000"/>
              </a:lnSpc>
              <a:defRPr sz="1800"/>
            </a:pPr>
            <a:r>
              <a:rPr lang="en-US" sz="6000" dirty="0" err="1">
                <a:solidFill>
                  <a:schemeClr val="tx1">
                    <a:lumMod val="75000"/>
                    <a:lumOff val="25000"/>
                  </a:schemeClr>
                </a:solidFill>
                <a:latin typeface="Avenir Next Demi Bold"/>
                <a:ea typeface="Avenir Next Demi Bold"/>
                <a:cs typeface="Avenir Next Demi Bold"/>
                <a:sym typeface="Avenir Next Demi Bold"/>
              </a:rPr>
              <a:t>Verðmæti</a:t>
            </a:r>
            <a:r>
              <a:rPr lang="en-US" sz="6000" dirty="0">
                <a:solidFill>
                  <a:schemeClr val="tx1">
                    <a:lumMod val="75000"/>
                    <a:lumOff val="25000"/>
                  </a:schemeClr>
                </a:solidFill>
                <a:latin typeface="Avenir Next Demi Bold"/>
                <a:ea typeface="Avenir Next Demi Bold"/>
                <a:cs typeface="Avenir Next Demi Bold"/>
                <a:sym typeface="Avenir Next Demi Bold"/>
              </a:rPr>
              <a:t> </a:t>
            </a:r>
            <a:r>
              <a:rPr lang="en-US" sz="6000" dirty="0" err="1">
                <a:solidFill>
                  <a:schemeClr val="tx1">
                    <a:lumMod val="75000"/>
                    <a:lumOff val="25000"/>
                  </a:schemeClr>
                </a:solidFill>
                <a:latin typeface="Avenir Next Demi Bold"/>
                <a:ea typeface="Avenir Next Demi Bold"/>
                <a:cs typeface="Avenir Next Demi Bold"/>
                <a:sym typeface="Avenir Next Demi Bold"/>
              </a:rPr>
              <a:t>samkvæmt</a:t>
            </a:r>
            <a:r>
              <a:rPr lang="en-US" sz="6000" dirty="0">
                <a:solidFill>
                  <a:schemeClr val="tx1">
                    <a:lumMod val="75000"/>
                    <a:lumOff val="25000"/>
                  </a:schemeClr>
                </a:solidFill>
                <a:latin typeface="Avenir Next Demi Bold"/>
                <a:ea typeface="Avenir Next Demi Bold"/>
                <a:cs typeface="Avenir Next Demi Bold"/>
                <a:sym typeface="Avenir Next Demi Bold"/>
              </a:rPr>
              <a:t> </a:t>
            </a:r>
            <a:r>
              <a:rPr lang="en-US" sz="6000" dirty="0" err="1">
                <a:solidFill>
                  <a:schemeClr val="tx1">
                    <a:lumMod val="75000"/>
                    <a:lumOff val="25000"/>
                  </a:schemeClr>
                </a:solidFill>
                <a:latin typeface="Avenir Next Demi Bold"/>
                <a:ea typeface="Avenir Next Demi Bold"/>
                <a:cs typeface="Avenir Next Demi Bold"/>
                <a:sym typeface="Avenir Next Demi Bold"/>
              </a:rPr>
              <a:t>margföldunarstuðli</a:t>
            </a:r>
            <a:endParaRPr lang="en-US" sz="6000" dirty="0">
              <a:solidFill>
                <a:schemeClr val="tx1">
                  <a:lumMod val="75000"/>
                  <a:lumOff val="25000"/>
                </a:schemeClr>
              </a:solidFill>
              <a:latin typeface="Avenir Next Demi Bold"/>
              <a:ea typeface="Avenir Next Demi Bold"/>
              <a:cs typeface="Avenir Next Demi Bold"/>
              <a:sym typeface="Avenir Next Demi Bold"/>
            </a:endParaRPr>
          </a:p>
        </p:txBody>
      </p:sp>
      <p:sp>
        <p:nvSpPr>
          <p:cNvPr id="7" name="TextBox 6"/>
          <p:cNvSpPr txBox="1"/>
          <p:nvPr/>
        </p:nvSpPr>
        <p:spPr>
          <a:xfrm>
            <a:off x="4064000" y="4177886"/>
            <a:ext cx="16625855" cy="476091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Einnar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mínútu</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útvarpsfrétt</a:t>
            </a:r>
            <a:r>
              <a:rPr lang="en-US" dirty="0">
                <a:solidFill>
                  <a:schemeClr val="tx1">
                    <a:lumMod val="75000"/>
                    <a:lumOff val="25000"/>
                  </a:schemeClr>
                </a:solidFill>
                <a:latin typeface="Avenir Book"/>
                <a:ea typeface="Avenir Next Demi Bold"/>
                <a:cs typeface="Avenir Book"/>
                <a:sym typeface="Avenir Next Demi Bold"/>
              </a:rPr>
              <a:t>  				</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Fimm</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mínútna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útvarpsviðtal</a:t>
            </a:r>
            <a:r>
              <a:rPr lang="en-US" dirty="0">
                <a:solidFill>
                  <a:schemeClr val="tx1">
                    <a:lumMod val="75000"/>
                    <a:lumOff val="25000"/>
                  </a:schemeClr>
                </a:solidFill>
                <a:latin typeface="Avenir Book"/>
                <a:ea typeface="Avenir Next Demi Bold"/>
                <a:cs typeface="Avenir Book"/>
                <a:sym typeface="Avenir Next Demi Bold"/>
              </a:rPr>
              <a:t> 				</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Burðarfrétt</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í</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Fréttablaðinu</a:t>
            </a:r>
            <a:r>
              <a:rPr lang="en-US" dirty="0">
                <a:solidFill>
                  <a:schemeClr val="tx1">
                    <a:lumMod val="75000"/>
                    <a:lumOff val="25000"/>
                  </a:schemeClr>
                </a:solidFill>
                <a:latin typeface="Avenir Book"/>
                <a:ea typeface="Avenir Next Demi Bold"/>
                <a:cs typeface="Avenir Book"/>
                <a:sym typeface="Avenir Next Demi Bold"/>
              </a:rPr>
              <a:t>  				</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Forsíðufrétt</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í</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Fréttablaðinu</a:t>
            </a:r>
            <a:r>
              <a:rPr lang="en-US" dirty="0">
                <a:solidFill>
                  <a:schemeClr val="tx1">
                    <a:lumMod val="75000"/>
                    <a:lumOff val="25000"/>
                  </a:schemeClr>
                </a:solidFill>
                <a:latin typeface="Avenir Book"/>
                <a:ea typeface="Avenir Next Demi Bold"/>
                <a:cs typeface="Avenir Book"/>
                <a:sym typeface="Avenir Next Demi Bold"/>
              </a:rPr>
              <a:t>  				</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Einnar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mínútu</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sjónvarpsfrétt</a:t>
            </a:r>
            <a:r>
              <a:rPr lang="en-US" dirty="0">
                <a:solidFill>
                  <a:schemeClr val="tx1">
                    <a:lumMod val="75000"/>
                    <a:lumOff val="25000"/>
                  </a:schemeClr>
                </a:solidFill>
                <a:latin typeface="Avenir Book"/>
                <a:ea typeface="Avenir Next Demi Bold"/>
                <a:cs typeface="Avenir Book"/>
                <a:sym typeface="Avenir Next Demi Bold"/>
              </a:rPr>
              <a:t>   			</a:t>
            </a:r>
          </a:p>
          <a:p>
            <a:pPr marL="685800" indent="-685800" algn="l" rtl="0" latinLnBrk="1" hangingPunct="0">
              <a:buFont typeface="Arial"/>
              <a:buChar char="•"/>
            </a:pPr>
            <a:r>
              <a:rPr lang="en-US" dirty="0">
                <a:solidFill>
                  <a:schemeClr val="tx1">
                    <a:lumMod val="75000"/>
                    <a:lumOff val="25000"/>
                  </a:schemeClr>
                </a:solidFill>
                <a:latin typeface="Avenir Book"/>
                <a:ea typeface="Avenir Next Demi Bold"/>
                <a:cs typeface="Avenir Book"/>
                <a:sym typeface="Avenir Next Demi Bold"/>
              </a:rPr>
              <a:t>25 </a:t>
            </a:r>
            <a:r>
              <a:rPr lang="en-US" dirty="0" err="1">
                <a:solidFill>
                  <a:schemeClr val="tx1">
                    <a:lumMod val="75000"/>
                    <a:lumOff val="25000"/>
                  </a:schemeClr>
                </a:solidFill>
                <a:latin typeface="Avenir Book"/>
                <a:ea typeface="Avenir Next Demi Bold"/>
                <a:cs typeface="Avenir Book"/>
                <a:sym typeface="Avenir Next Demi Bold"/>
              </a:rPr>
              <a:t>mínútna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sjónvarpsþáttur</a:t>
            </a:r>
            <a:r>
              <a:rPr lang="en-US" dirty="0">
                <a:solidFill>
                  <a:schemeClr val="tx1">
                    <a:lumMod val="75000"/>
                    <a:lumOff val="25000"/>
                  </a:schemeClr>
                </a:solidFill>
                <a:latin typeface="Avenir Book"/>
                <a:ea typeface="Avenir Next Demi Bold"/>
                <a:cs typeface="Avenir Book"/>
                <a:sym typeface="Avenir Next Demi Bold"/>
              </a:rPr>
              <a:t>  							</a:t>
            </a:r>
            <a:endParaRPr kumimoji="0" lang="en-US" b="0" i="0" u="none" strike="noStrike" cap="none" spc="0" normalizeH="0" baseline="0" dirty="0">
              <a:ln>
                <a:noFill/>
              </a:ln>
              <a:solidFill>
                <a:schemeClr val="tx1">
                  <a:lumMod val="75000"/>
                  <a:lumOff val="25000"/>
                </a:schemeClr>
              </a:solidFill>
              <a:effectLst/>
              <a:uFillTx/>
              <a:latin typeface="Avenir Book"/>
              <a:cs typeface="Avenir Book"/>
              <a:sym typeface="Helvetica Light"/>
            </a:endParaRPr>
          </a:p>
        </p:txBody>
      </p:sp>
      <p:pic>
        <p:nvPicPr>
          <p:cNvPr id="14" name="pasted-image.pdf"/>
          <p:cNvPicPr/>
          <p:nvPr/>
        </p:nvPicPr>
        <p:blipFill>
          <a:blip r:embed="rId5">
            <a:extLst/>
          </a:blip>
          <a:stretch>
            <a:fillRect/>
          </a:stretch>
        </p:blipFill>
        <p:spPr>
          <a:xfrm flipV="1">
            <a:off x="4116917" y="3889559"/>
            <a:ext cx="16169746" cy="45719"/>
          </a:xfrm>
          <a:prstGeom prst="rect">
            <a:avLst/>
          </a:prstGeom>
          <a:ln w="12700">
            <a:miter lim="400000"/>
          </a:ln>
        </p:spPr>
      </p:pic>
    </p:spTree>
    <p:extLst>
      <p:ext uri="{BB962C8B-B14F-4D97-AF65-F5344CB8AC3E}">
        <p14:creationId xmlns:p14="http://schemas.microsoft.com/office/powerpoint/2010/main" val="263786498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9B7DC"/>
        </a:solidFill>
        <a:effectLst/>
      </p:bgPr>
    </p:bg>
    <p:spTree>
      <p:nvGrpSpPr>
        <p:cNvPr id="1" name=""/>
        <p:cNvGrpSpPr/>
        <p:nvPr/>
      </p:nvGrpSpPr>
      <p:grpSpPr>
        <a:xfrm>
          <a:off x="0" y="0"/>
          <a:ext cx="0" cy="0"/>
          <a:chOff x="0" y="0"/>
          <a:chExt cx="0" cy="0"/>
        </a:xfrm>
      </p:grpSpPr>
      <p:sp>
        <p:nvSpPr>
          <p:cNvPr id="5" name="Shape 173"/>
          <p:cNvSpPr/>
          <p:nvPr/>
        </p:nvSpPr>
        <p:spPr>
          <a:xfrm>
            <a:off x="3102245" y="4357687"/>
            <a:ext cx="18179511" cy="50006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r>
              <a:rPr lang="en-US" dirty="0" err="1"/>
              <a:t>Hvernig metum við árangur?</a:t>
            </a:r>
            <a:endParaRPr lang="en-US" dirty="0"/>
          </a:p>
        </p:txBody>
      </p:sp>
      <p:pic>
        <p:nvPicPr>
          <p:cNvPr id="4" name="pasted-image.pdf">
            <a:extLst>
              <a:ext uri="{FF2B5EF4-FFF2-40B4-BE49-F238E27FC236}">
                <a16:creationId xmlns:a16="http://schemas.microsoft.com/office/drawing/2014/main" id="{0FD7422E-D144-914D-B028-E4E0051F1B0E}"/>
              </a:ext>
            </a:extLst>
          </p:cNvPr>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spTree>
    <p:extLst>
      <p:ext uri="{BB962C8B-B14F-4D97-AF65-F5344CB8AC3E}">
        <p14:creationId xmlns:p14="http://schemas.microsoft.com/office/powerpoint/2010/main" val="163714162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IBS_Kynning_LQ.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p:spPr>
      </p:pic>
    </p:spTree>
    <p:extLst>
      <p:ext uri="{BB962C8B-B14F-4D97-AF65-F5344CB8AC3E}">
        <p14:creationId xmlns:p14="http://schemas.microsoft.com/office/powerpoint/2010/main" val="3883295028"/>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767E"/>
        </a:solidFill>
        <a:effectLst/>
      </p:bgPr>
    </p:bg>
    <p:spTree>
      <p:nvGrpSpPr>
        <p:cNvPr id="1" name=""/>
        <p:cNvGrpSpPr/>
        <p:nvPr/>
      </p:nvGrpSpPr>
      <p:grpSpPr>
        <a:xfrm>
          <a:off x="0" y="0"/>
          <a:ext cx="0" cy="0"/>
          <a:chOff x="0" y="0"/>
          <a:chExt cx="0" cy="0"/>
        </a:xfrm>
      </p:grpSpPr>
      <p:sp>
        <p:nvSpPr>
          <p:cNvPr id="5" name="Shape 173"/>
          <p:cNvSpPr/>
          <p:nvPr/>
        </p:nvSpPr>
        <p:spPr>
          <a:xfrm>
            <a:off x="3102245" y="4357687"/>
            <a:ext cx="18179511" cy="50006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r>
              <a:rPr lang="en-US" dirty="0" err="1"/>
              <a:t>Okkar</a:t>
            </a:r>
            <a:r>
              <a:rPr lang="en-US" dirty="0"/>
              <a:t> </a:t>
            </a:r>
            <a:r>
              <a:rPr lang="en-US" dirty="0" err="1"/>
              <a:t>reynsla</a:t>
            </a:r>
            <a:r>
              <a:rPr lang="en-US" dirty="0"/>
              <a:t> </a:t>
            </a:r>
            <a:r>
              <a:rPr lang="en-US" dirty="0" err="1"/>
              <a:t>er</a:t>
            </a:r>
            <a:r>
              <a:rPr lang="en-US" dirty="0"/>
              <a:t> </a:t>
            </a:r>
            <a:r>
              <a:rPr lang="en-US" dirty="0" err="1"/>
              <a:t>sú</a:t>
            </a:r>
            <a:r>
              <a:rPr lang="en-US" dirty="0"/>
              <a:t> </a:t>
            </a:r>
            <a:r>
              <a:rPr lang="en-US" dirty="0" err="1"/>
              <a:t>að</a:t>
            </a:r>
            <a:r>
              <a:rPr lang="en-US" dirty="0"/>
              <a:t> </a:t>
            </a:r>
            <a:br>
              <a:rPr lang="en-US" dirty="0"/>
            </a:br>
            <a:r>
              <a:rPr lang="en-US" dirty="0"/>
              <a:t>PR marketing </a:t>
            </a:r>
            <a:r>
              <a:rPr lang="en-US" dirty="0" err="1"/>
              <a:t>byggi</a:t>
            </a:r>
            <a:r>
              <a:rPr lang="en-US" dirty="0"/>
              <a:t> </a:t>
            </a:r>
            <a:r>
              <a:rPr lang="en-US" dirty="0" err="1"/>
              <a:t>að</a:t>
            </a:r>
            <a:r>
              <a:rPr lang="en-US" dirty="0"/>
              <a:t> </a:t>
            </a:r>
            <a:r>
              <a:rPr lang="en-US" dirty="0" err="1"/>
              <a:t>miklu</a:t>
            </a:r>
            <a:r>
              <a:rPr lang="en-US" dirty="0"/>
              <a:t> </a:t>
            </a:r>
            <a:r>
              <a:rPr lang="en-US" dirty="0" err="1"/>
              <a:t>leyti</a:t>
            </a:r>
            <a:r>
              <a:rPr lang="en-US" dirty="0"/>
              <a:t> </a:t>
            </a:r>
            <a:br>
              <a:rPr lang="en-US" dirty="0"/>
            </a:br>
            <a:r>
              <a:rPr lang="en-US" dirty="0"/>
              <a:t> </a:t>
            </a:r>
            <a:r>
              <a:rPr lang="en-US" dirty="0" err="1"/>
              <a:t>á</a:t>
            </a:r>
            <a:r>
              <a:rPr lang="en-US" dirty="0"/>
              <a:t> </a:t>
            </a:r>
            <a:r>
              <a:rPr lang="en-US" dirty="0" err="1"/>
              <a:t>góðri</a:t>
            </a:r>
            <a:r>
              <a:rPr lang="en-US" dirty="0"/>
              <a:t> </a:t>
            </a:r>
            <a:r>
              <a:rPr lang="en-US" dirty="0" err="1"/>
              <a:t>frétt</a:t>
            </a:r>
            <a:r>
              <a:rPr lang="en-US" dirty="0"/>
              <a:t> </a:t>
            </a:r>
            <a:r>
              <a:rPr lang="en-US" dirty="0" err="1"/>
              <a:t>eða</a:t>
            </a:r>
            <a:r>
              <a:rPr lang="en-US" dirty="0"/>
              <a:t> </a:t>
            </a:r>
            <a:r>
              <a:rPr lang="en-US" dirty="0" err="1"/>
              <a:t>góðri</a:t>
            </a:r>
            <a:r>
              <a:rPr lang="en-US" dirty="0"/>
              <a:t> </a:t>
            </a:r>
            <a:r>
              <a:rPr lang="en-US" dirty="0" err="1"/>
              <a:t>sögu</a:t>
            </a:r>
            <a:r>
              <a:rPr lang="en-US" dirty="0"/>
              <a:t> </a:t>
            </a:r>
          </a:p>
        </p:txBody>
      </p:sp>
      <p:pic>
        <p:nvPicPr>
          <p:cNvPr id="4" name="pasted-image.pdf">
            <a:extLst>
              <a:ext uri="{FF2B5EF4-FFF2-40B4-BE49-F238E27FC236}">
                <a16:creationId xmlns:a16="http://schemas.microsoft.com/office/drawing/2014/main" id="{65F17401-1CDD-0747-9964-2BA20FDEE8B3}"/>
              </a:ext>
            </a:extLst>
          </p:cNvPr>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spTree>
    <p:extLst>
      <p:ext uri="{BB962C8B-B14F-4D97-AF65-F5344CB8AC3E}">
        <p14:creationId xmlns:p14="http://schemas.microsoft.com/office/powerpoint/2010/main" val="101470723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4">
            <a:extLst/>
          </a:blip>
          <a:stretch>
            <a:fillRect/>
          </a:stretch>
        </p:blipFill>
        <p:spPr>
          <a:xfrm>
            <a:off x="22720540" y="12175256"/>
            <a:ext cx="1146496" cy="812924"/>
          </a:xfrm>
          <a:prstGeom prst="rect">
            <a:avLst/>
          </a:prstGeom>
          <a:ln w="12700">
            <a:miter lim="400000"/>
          </a:ln>
        </p:spPr>
      </p:pic>
      <p:sp>
        <p:nvSpPr>
          <p:cNvPr id="4" name="Shape 34"/>
          <p:cNvSpPr>
            <a:spLocks noGrp="1"/>
          </p:cNvSpPr>
          <p:nvPr>
            <p:ph type="title"/>
          </p:nvPr>
        </p:nvSpPr>
        <p:spPr>
          <a:xfrm>
            <a:off x="4079983" y="2390157"/>
            <a:ext cx="16797867" cy="5203750"/>
          </a:xfrm>
          <a:prstGeom prst="rect">
            <a:avLst/>
          </a:prstGeom>
        </p:spPr>
        <p:txBody>
          <a:bodyPr anchor="t">
            <a:normAutofit/>
          </a:bodyPr>
          <a:lstStyle/>
          <a:p>
            <a:pPr lvl="0" algn="l" defTabSz="374904">
              <a:lnSpc>
                <a:spcPct val="120000"/>
              </a:lnSpc>
              <a:defRPr sz="1800"/>
            </a:pPr>
            <a:r>
              <a:rPr lang="en-US" sz="6000" dirty="0" err="1">
                <a:solidFill>
                  <a:schemeClr val="tx1">
                    <a:lumMod val="75000"/>
                    <a:lumOff val="25000"/>
                  </a:schemeClr>
                </a:solidFill>
                <a:latin typeface="Avenir Next Demi Bold"/>
                <a:ea typeface="Avenir Next Demi Bold"/>
                <a:cs typeface="Avenir Next Demi Bold"/>
                <a:sym typeface="Avenir Next Demi Bold"/>
              </a:rPr>
              <a:t>Hvað</a:t>
            </a:r>
            <a:r>
              <a:rPr lang="en-US" sz="6000" dirty="0">
                <a:solidFill>
                  <a:schemeClr val="tx1">
                    <a:lumMod val="75000"/>
                    <a:lumOff val="25000"/>
                  </a:schemeClr>
                </a:solidFill>
                <a:latin typeface="Avenir Next Demi Bold"/>
                <a:ea typeface="Avenir Next Demi Bold"/>
                <a:cs typeface="Avenir Next Demi Bold"/>
                <a:sym typeface="Avenir Next Demi Bold"/>
              </a:rPr>
              <a:t> </a:t>
            </a:r>
            <a:r>
              <a:rPr lang="en-US" sz="6000" dirty="0" err="1">
                <a:solidFill>
                  <a:schemeClr val="tx1">
                    <a:lumMod val="75000"/>
                    <a:lumOff val="25000"/>
                  </a:schemeClr>
                </a:solidFill>
                <a:latin typeface="Avenir Next Demi Bold"/>
                <a:ea typeface="Avenir Next Demi Bold"/>
                <a:cs typeface="Avenir Next Demi Bold"/>
                <a:sym typeface="Avenir Next Demi Bold"/>
              </a:rPr>
              <a:t>er</a:t>
            </a:r>
            <a:r>
              <a:rPr lang="en-US" sz="6000" dirty="0">
                <a:solidFill>
                  <a:schemeClr val="tx1">
                    <a:lumMod val="75000"/>
                    <a:lumOff val="25000"/>
                  </a:schemeClr>
                </a:solidFill>
                <a:latin typeface="Avenir Next Demi Bold"/>
                <a:ea typeface="Avenir Next Demi Bold"/>
                <a:cs typeface="Avenir Next Demi Bold"/>
                <a:sym typeface="Avenir Next Demi Bold"/>
              </a:rPr>
              <a:t> </a:t>
            </a:r>
            <a:r>
              <a:rPr lang="en-US" sz="6000" dirty="0" err="1">
                <a:solidFill>
                  <a:schemeClr val="tx1">
                    <a:lumMod val="75000"/>
                    <a:lumOff val="25000"/>
                  </a:schemeClr>
                </a:solidFill>
                <a:latin typeface="Avenir Next Demi Bold"/>
                <a:ea typeface="Avenir Next Demi Bold"/>
                <a:cs typeface="Avenir Next Demi Bold"/>
                <a:sym typeface="Avenir Next Demi Bold"/>
              </a:rPr>
              <a:t>frétt</a:t>
            </a:r>
            <a:r>
              <a:rPr lang="en-US" sz="6000" dirty="0">
                <a:solidFill>
                  <a:schemeClr val="tx1">
                    <a:lumMod val="75000"/>
                    <a:lumOff val="25000"/>
                  </a:schemeClr>
                </a:solidFill>
                <a:latin typeface="Avenir Next Demi Bold"/>
                <a:ea typeface="Avenir Next Demi Bold"/>
                <a:cs typeface="Avenir Next Demi Bold"/>
                <a:sym typeface="Avenir Next Demi Bold"/>
              </a:rPr>
              <a:t>?</a:t>
            </a:r>
          </a:p>
        </p:txBody>
      </p:sp>
      <p:sp>
        <p:nvSpPr>
          <p:cNvPr id="7" name="TextBox 6"/>
          <p:cNvSpPr txBox="1"/>
          <p:nvPr/>
        </p:nvSpPr>
        <p:spPr>
          <a:xfrm>
            <a:off x="4064000" y="4177886"/>
            <a:ext cx="16625855" cy="62997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Frétt</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er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oftast</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skilgreind</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sem</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eitthvað</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nýtt</a:t>
            </a:r>
            <a:r>
              <a:rPr lang="en-US" dirty="0">
                <a:solidFill>
                  <a:schemeClr val="tx1">
                    <a:lumMod val="75000"/>
                    <a:lumOff val="25000"/>
                  </a:schemeClr>
                </a:solidFill>
                <a:latin typeface="Avenir Book"/>
                <a:ea typeface="Avenir Next Demi Bold"/>
                <a:cs typeface="Avenir Book"/>
                <a:sym typeface="Avenir Next Demi Bold"/>
              </a:rPr>
              <a:t> </a:t>
            </a:r>
            <a:br>
              <a:rPr lang="en-US" dirty="0">
                <a:solidFill>
                  <a:schemeClr val="tx1">
                    <a:lumMod val="75000"/>
                    <a:lumOff val="25000"/>
                  </a:schemeClr>
                </a:solidFill>
                <a:latin typeface="Avenir Book"/>
                <a:ea typeface="Avenir Next Demi Bold"/>
                <a:cs typeface="Avenir Book"/>
                <a:sym typeface="Avenir Next Demi Bold"/>
              </a:rPr>
            </a:b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eitthvað</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sem</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við</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höfum</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ekki</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heyrt</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áður</a:t>
            </a:r>
            <a:br>
              <a:rPr lang="en-US" dirty="0">
                <a:solidFill>
                  <a:schemeClr val="tx1">
                    <a:lumMod val="75000"/>
                    <a:lumOff val="25000"/>
                  </a:schemeClr>
                </a:solidFill>
                <a:latin typeface="Avenir Book"/>
                <a:ea typeface="Avenir Next Demi Bold"/>
                <a:cs typeface="Avenir Book"/>
                <a:sym typeface="Avenir Next Demi Bold"/>
              </a:rPr>
            </a:b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a:solidFill>
                  <a:schemeClr val="tx1">
                    <a:lumMod val="75000"/>
                    <a:lumOff val="25000"/>
                  </a:schemeClr>
                </a:solidFill>
                <a:latin typeface="Avenir Book"/>
                <a:ea typeface="Avenir Next Demi Bold"/>
                <a:cs typeface="Avenir Book"/>
                <a:sym typeface="Avenir Next Demi Bold"/>
              </a:rPr>
              <a:t>News</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Nyheder</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Nyheter</a:t>
            </a:r>
            <a:br>
              <a:rPr lang="en-US" dirty="0" err="1">
                <a:solidFill>
                  <a:schemeClr val="tx1">
                    <a:lumMod val="75000"/>
                    <a:lumOff val="25000"/>
                  </a:schemeClr>
                </a:solidFill>
                <a:latin typeface="Avenir Book"/>
                <a:ea typeface="Avenir Next Demi Bold"/>
                <a:cs typeface="Avenir Book"/>
                <a:sym typeface="Avenir Next Demi Bold"/>
              </a:rPr>
            </a:b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Hvað</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er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að</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frétta</a:t>
            </a:r>
            <a:r>
              <a:rPr lang="en-US" dirty="0">
                <a:solidFill>
                  <a:schemeClr val="tx1">
                    <a:lumMod val="75000"/>
                    <a:lumOff val="25000"/>
                  </a:schemeClr>
                </a:solidFill>
                <a:latin typeface="Avenir Book"/>
                <a:ea typeface="Avenir Next Demi Bold"/>
                <a:cs typeface="Avenir Book"/>
                <a:sym typeface="Avenir Next Demi Bold"/>
              </a:rPr>
              <a:t>?</a:t>
            </a:r>
          </a:p>
        </p:txBody>
      </p:sp>
      <p:pic>
        <p:nvPicPr>
          <p:cNvPr id="14" name="pasted-image.pdf"/>
          <p:cNvPicPr/>
          <p:nvPr/>
        </p:nvPicPr>
        <p:blipFill>
          <a:blip r:embed="rId5">
            <a:extLst/>
          </a:blip>
          <a:stretch>
            <a:fillRect/>
          </a:stretch>
        </p:blipFill>
        <p:spPr>
          <a:xfrm flipV="1">
            <a:off x="4116917" y="3889559"/>
            <a:ext cx="16169746" cy="45719"/>
          </a:xfrm>
          <a:prstGeom prst="rect">
            <a:avLst/>
          </a:prstGeom>
          <a:ln w="12700">
            <a:miter lim="400000"/>
          </a:ln>
        </p:spPr>
      </p:pic>
    </p:spTree>
    <p:extLst>
      <p:ext uri="{BB962C8B-B14F-4D97-AF65-F5344CB8AC3E}">
        <p14:creationId xmlns:p14="http://schemas.microsoft.com/office/powerpoint/2010/main" val="42350556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4">
            <a:extLst/>
          </a:blip>
          <a:stretch>
            <a:fillRect/>
          </a:stretch>
        </p:blipFill>
        <p:spPr>
          <a:xfrm>
            <a:off x="22720540" y="12175256"/>
            <a:ext cx="1146496" cy="812924"/>
          </a:xfrm>
          <a:prstGeom prst="rect">
            <a:avLst/>
          </a:prstGeom>
          <a:ln w="12700">
            <a:miter lim="400000"/>
          </a:ln>
        </p:spPr>
      </p:pic>
      <p:sp>
        <p:nvSpPr>
          <p:cNvPr id="4" name="Shape 34"/>
          <p:cNvSpPr>
            <a:spLocks noGrp="1"/>
          </p:cNvSpPr>
          <p:nvPr>
            <p:ph type="title"/>
          </p:nvPr>
        </p:nvSpPr>
        <p:spPr>
          <a:xfrm>
            <a:off x="4079983" y="2390157"/>
            <a:ext cx="16797867" cy="5203750"/>
          </a:xfrm>
          <a:prstGeom prst="rect">
            <a:avLst/>
          </a:prstGeom>
        </p:spPr>
        <p:txBody>
          <a:bodyPr anchor="t">
            <a:normAutofit/>
          </a:bodyPr>
          <a:lstStyle/>
          <a:p>
            <a:pPr lvl="0" algn="l" defTabSz="374904">
              <a:lnSpc>
                <a:spcPct val="120000"/>
              </a:lnSpc>
              <a:defRPr sz="1800"/>
            </a:pPr>
            <a:r>
              <a:rPr lang="en-US" sz="6000" dirty="0" err="1">
                <a:solidFill>
                  <a:schemeClr val="tx1">
                    <a:lumMod val="75000"/>
                    <a:lumOff val="25000"/>
                  </a:schemeClr>
                </a:solidFill>
                <a:latin typeface="Avenir Next Demi Bold"/>
                <a:ea typeface="Avenir Next Demi Bold"/>
                <a:cs typeface="Avenir Next Demi Bold"/>
                <a:sym typeface="Avenir Next Demi Bold"/>
              </a:rPr>
              <a:t>Hvað</a:t>
            </a:r>
            <a:r>
              <a:rPr lang="en-US" sz="6000" dirty="0">
                <a:solidFill>
                  <a:schemeClr val="tx1">
                    <a:lumMod val="75000"/>
                    <a:lumOff val="25000"/>
                  </a:schemeClr>
                </a:solidFill>
                <a:latin typeface="Avenir Next Demi Bold"/>
                <a:ea typeface="Avenir Next Demi Bold"/>
                <a:cs typeface="Avenir Next Demi Bold"/>
                <a:sym typeface="Avenir Next Demi Bold"/>
              </a:rPr>
              <a:t> </a:t>
            </a:r>
            <a:r>
              <a:rPr lang="en-US" sz="6000" dirty="0" err="1">
                <a:solidFill>
                  <a:schemeClr val="tx1">
                    <a:lumMod val="75000"/>
                    <a:lumOff val="25000"/>
                  </a:schemeClr>
                </a:solidFill>
                <a:latin typeface="Avenir Next Demi Bold"/>
                <a:ea typeface="Avenir Next Demi Bold"/>
                <a:cs typeface="Avenir Next Demi Bold"/>
                <a:sym typeface="Avenir Next Demi Bold"/>
              </a:rPr>
              <a:t>er</a:t>
            </a:r>
            <a:r>
              <a:rPr lang="en-US" sz="6000" dirty="0">
                <a:solidFill>
                  <a:schemeClr val="tx1">
                    <a:lumMod val="75000"/>
                    <a:lumOff val="25000"/>
                  </a:schemeClr>
                </a:solidFill>
                <a:latin typeface="Avenir Next Demi Bold"/>
                <a:ea typeface="Avenir Next Demi Bold"/>
                <a:cs typeface="Avenir Next Demi Bold"/>
                <a:sym typeface="Avenir Next Demi Bold"/>
              </a:rPr>
              <a:t> </a:t>
            </a:r>
            <a:r>
              <a:rPr lang="en-US" sz="6000" dirty="0" err="1">
                <a:solidFill>
                  <a:schemeClr val="tx1">
                    <a:lumMod val="75000"/>
                    <a:lumOff val="25000"/>
                  </a:schemeClr>
                </a:solidFill>
                <a:latin typeface="Avenir Next Demi Bold"/>
                <a:ea typeface="Avenir Next Demi Bold"/>
                <a:cs typeface="Avenir Next Demi Bold"/>
                <a:sym typeface="Avenir Next Demi Bold"/>
              </a:rPr>
              <a:t>frétt</a:t>
            </a:r>
            <a:r>
              <a:rPr lang="en-US" sz="6000" dirty="0">
                <a:solidFill>
                  <a:schemeClr val="tx1">
                    <a:lumMod val="75000"/>
                    <a:lumOff val="25000"/>
                  </a:schemeClr>
                </a:solidFill>
                <a:latin typeface="Avenir Next Demi Bold"/>
                <a:ea typeface="Avenir Next Demi Bold"/>
                <a:cs typeface="Avenir Next Demi Bold"/>
                <a:sym typeface="Avenir Next Demi Bold"/>
              </a:rPr>
              <a:t>?</a:t>
            </a:r>
          </a:p>
        </p:txBody>
      </p:sp>
      <p:sp>
        <p:nvSpPr>
          <p:cNvPr id="7" name="TextBox 6"/>
          <p:cNvSpPr txBox="1"/>
          <p:nvPr/>
        </p:nvSpPr>
        <p:spPr>
          <a:xfrm>
            <a:off x="4063999" y="4177886"/>
            <a:ext cx="16965303" cy="16831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pPr algn="l" rtl="0" latinLnBrk="1" hangingPunct="0"/>
            <a:r>
              <a:rPr lang="en-US" dirty="0" err="1">
                <a:solidFill>
                  <a:schemeClr val="tx1">
                    <a:lumMod val="75000"/>
                    <a:lumOff val="25000"/>
                  </a:schemeClr>
                </a:solidFill>
                <a:latin typeface="Avenir Next Demi Bold"/>
                <a:ea typeface="Avenir Next Demi Bold"/>
                <a:cs typeface="Avenir Next Demi Bold"/>
                <a:sym typeface="Avenir Next Demi Bold"/>
              </a:rPr>
              <a:t>MYNDIR TEGUNDIR FRÉTTA</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endParaRPr lang="en-US" dirty="0" err="1">
              <a:solidFill>
                <a:schemeClr val="tx1">
                  <a:lumMod val="75000"/>
                  <a:lumOff val="25000"/>
                </a:schemeClr>
              </a:solidFill>
              <a:latin typeface="Avenir Book"/>
              <a:ea typeface="Avenir Next Demi Bold"/>
              <a:cs typeface="Avenir Book"/>
              <a:sym typeface="Avenir Next Demi Bold"/>
            </a:endParaRPr>
          </a:p>
        </p:txBody>
      </p:sp>
      <p:pic>
        <p:nvPicPr>
          <p:cNvPr id="14" name="pasted-image.pdf"/>
          <p:cNvPicPr/>
          <p:nvPr/>
        </p:nvPicPr>
        <p:blipFill>
          <a:blip r:embed="rId5">
            <a:extLst/>
          </a:blip>
          <a:stretch>
            <a:fillRect/>
          </a:stretch>
        </p:blipFill>
        <p:spPr>
          <a:xfrm flipV="1">
            <a:off x="4116917" y="3889559"/>
            <a:ext cx="16169746" cy="45719"/>
          </a:xfrm>
          <a:prstGeom prst="rect">
            <a:avLst/>
          </a:prstGeom>
          <a:ln w="12700">
            <a:miter lim="400000"/>
          </a:ln>
        </p:spPr>
      </p:pic>
      <p:pic>
        <p:nvPicPr>
          <p:cNvPr id="2" name="Picture 1" descr="Screen Shot 2015-02-12 at 23.05.0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0467" y="6336"/>
            <a:ext cx="4597400" cy="5854700"/>
          </a:xfrm>
          <a:prstGeom prst="rect">
            <a:avLst/>
          </a:prstGeom>
        </p:spPr>
      </p:pic>
      <p:pic>
        <p:nvPicPr>
          <p:cNvPr id="8" name="Picture 7" descr="Screen Shot 2015-02-12 at 23.05.5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87867" y="6336"/>
            <a:ext cx="8343900" cy="6451600"/>
          </a:xfrm>
          <a:prstGeom prst="rect">
            <a:avLst/>
          </a:prstGeom>
        </p:spPr>
      </p:pic>
      <p:pic>
        <p:nvPicPr>
          <p:cNvPr id="9" name="Picture 8" descr="Screen Shot 2015-02-12 at 23.06.27.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8738" y="5689864"/>
            <a:ext cx="11564482" cy="7298316"/>
          </a:xfrm>
          <a:prstGeom prst="rect">
            <a:avLst/>
          </a:prstGeom>
        </p:spPr>
      </p:pic>
      <p:pic>
        <p:nvPicPr>
          <p:cNvPr id="10" name="Picture 9" descr="Screen Shot 2015-02-12 at 23.06.57.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928" y="6522378"/>
            <a:ext cx="7145810" cy="7168106"/>
          </a:xfrm>
          <a:prstGeom prst="rect">
            <a:avLst/>
          </a:prstGeom>
        </p:spPr>
      </p:pic>
      <p:pic>
        <p:nvPicPr>
          <p:cNvPr id="11" name="Picture 10" descr="Screen Shot 2015-02-12 at 23.08.2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6547400" cy="6101348"/>
          </a:xfrm>
          <a:prstGeom prst="rect">
            <a:avLst/>
          </a:prstGeom>
        </p:spPr>
      </p:pic>
      <p:pic>
        <p:nvPicPr>
          <p:cNvPr id="12" name="Picture 11" descr="Screen Shot 2015-02-12 at 23.08.43.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98738" y="10632330"/>
            <a:ext cx="8407400" cy="4711700"/>
          </a:xfrm>
          <a:prstGeom prst="rect">
            <a:avLst/>
          </a:prstGeom>
        </p:spPr>
      </p:pic>
      <p:pic>
        <p:nvPicPr>
          <p:cNvPr id="16" name="Picture 15" descr="Screen Shot 2015-02-12 at 23.11.14.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863220" y="1627474"/>
            <a:ext cx="5520780" cy="9554412"/>
          </a:xfrm>
          <a:prstGeom prst="rect">
            <a:avLst/>
          </a:prstGeom>
        </p:spPr>
      </p:pic>
      <p:pic>
        <p:nvPicPr>
          <p:cNvPr id="17" name="Picture 16" descr="Screen Shot 2015-02-12 at 23.09.21.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06138" y="10667691"/>
            <a:ext cx="8710724" cy="6121408"/>
          </a:xfrm>
          <a:prstGeom prst="rect">
            <a:avLst/>
          </a:prstGeom>
        </p:spPr>
      </p:pic>
      <p:pic>
        <p:nvPicPr>
          <p:cNvPr id="15" name="Picture 14" descr="Screen Shot 2015-02-12 at 23.10.53.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735799" y="-15188"/>
            <a:ext cx="4990547" cy="6095012"/>
          </a:xfrm>
          <a:prstGeom prst="rect">
            <a:avLst/>
          </a:prstGeom>
        </p:spPr>
      </p:pic>
      <p:pic>
        <p:nvPicPr>
          <p:cNvPr id="3" name="Picture 2" descr="Screen Shot 2015-02-12 at 23.04.43.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40867" y="3480"/>
            <a:ext cx="3149600" cy="5295900"/>
          </a:xfrm>
          <a:prstGeom prst="rect">
            <a:avLst/>
          </a:prstGeom>
        </p:spPr>
      </p:pic>
    </p:spTree>
    <p:extLst>
      <p:ext uri="{BB962C8B-B14F-4D97-AF65-F5344CB8AC3E}">
        <p14:creationId xmlns:p14="http://schemas.microsoft.com/office/powerpoint/2010/main" val="307041410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D336"/>
        </a:solidFill>
        <a:effectLst/>
      </p:bgPr>
    </p:bg>
    <p:spTree>
      <p:nvGrpSpPr>
        <p:cNvPr id="1" name=""/>
        <p:cNvGrpSpPr/>
        <p:nvPr/>
      </p:nvGrpSpPr>
      <p:grpSpPr>
        <a:xfrm>
          <a:off x="0" y="0"/>
          <a:ext cx="0" cy="0"/>
          <a:chOff x="0" y="0"/>
          <a:chExt cx="0" cy="0"/>
        </a:xfrm>
      </p:grpSpPr>
      <p:sp>
        <p:nvSpPr>
          <p:cNvPr id="10" name="Shape 173"/>
          <p:cNvSpPr/>
          <p:nvPr/>
        </p:nvSpPr>
        <p:spPr>
          <a:xfrm>
            <a:off x="3102245" y="4357687"/>
            <a:ext cx="18179511" cy="50006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r>
              <a:rPr lang="en-US" dirty="0" err="1"/>
              <a:t>Hvernig komum við fréttum að?</a:t>
            </a:r>
            <a:endParaRPr lang="en-US" dirty="0"/>
          </a:p>
        </p:txBody>
      </p:sp>
      <p:pic>
        <p:nvPicPr>
          <p:cNvPr id="4" name="pasted-image.pdf">
            <a:extLst>
              <a:ext uri="{FF2B5EF4-FFF2-40B4-BE49-F238E27FC236}">
                <a16:creationId xmlns:a16="http://schemas.microsoft.com/office/drawing/2014/main" id="{C658224F-B6BA-1A4E-A7C2-EDC186C88121}"/>
              </a:ext>
            </a:extLst>
          </p:cNvPr>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spTree>
    <p:extLst>
      <p:ext uri="{BB962C8B-B14F-4D97-AF65-F5344CB8AC3E}">
        <p14:creationId xmlns:p14="http://schemas.microsoft.com/office/powerpoint/2010/main" val="54201349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is-IS"/>
          </a:p>
        </p:txBody>
      </p:sp>
      <p:sp>
        <p:nvSpPr>
          <p:cNvPr id="3" name="Subtitle 2"/>
          <p:cNvSpPr>
            <a:spLocks noGrp="1"/>
          </p:cNvSpPr>
          <p:nvPr>
            <p:ph type="subTitle" idx="1"/>
          </p:nvPr>
        </p:nvSpPr>
        <p:spPr/>
        <p:txBody>
          <a:bodyPr/>
          <a:lstStyle/>
          <a:p>
            <a:endParaRPr lang="is-I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587419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4">
            <a:extLst/>
          </a:blip>
          <a:stretch>
            <a:fillRect/>
          </a:stretch>
        </p:blipFill>
        <p:spPr>
          <a:xfrm>
            <a:off x="22720540" y="12175256"/>
            <a:ext cx="1146496" cy="812924"/>
          </a:xfrm>
          <a:prstGeom prst="rect">
            <a:avLst/>
          </a:prstGeom>
          <a:ln w="12700">
            <a:miter lim="400000"/>
          </a:ln>
        </p:spPr>
      </p:pic>
      <p:sp>
        <p:nvSpPr>
          <p:cNvPr id="4" name="Shape 34"/>
          <p:cNvSpPr>
            <a:spLocks noGrp="1"/>
          </p:cNvSpPr>
          <p:nvPr>
            <p:ph type="title"/>
          </p:nvPr>
        </p:nvSpPr>
        <p:spPr>
          <a:xfrm>
            <a:off x="4079983" y="2390157"/>
            <a:ext cx="16797867" cy="5203750"/>
          </a:xfrm>
          <a:prstGeom prst="rect">
            <a:avLst/>
          </a:prstGeom>
        </p:spPr>
        <p:txBody>
          <a:bodyPr anchor="t">
            <a:normAutofit/>
          </a:bodyPr>
          <a:lstStyle/>
          <a:p>
            <a:pPr lvl="0" algn="l" defTabSz="374904">
              <a:lnSpc>
                <a:spcPct val="120000"/>
              </a:lnSpc>
              <a:defRPr sz="1800"/>
            </a:pPr>
            <a:r>
              <a:rPr lang="en-US" sz="6000" dirty="0" err="1">
                <a:solidFill>
                  <a:schemeClr val="tx1">
                    <a:lumMod val="75000"/>
                    <a:lumOff val="25000"/>
                  </a:schemeClr>
                </a:solidFill>
                <a:latin typeface="Avenir Next Demi Bold"/>
                <a:ea typeface="Avenir Next Demi Bold"/>
                <a:cs typeface="Avenir Next Demi Bold"/>
                <a:sym typeface="Avenir Next Demi Bold"/>
              </a:rPr>
              <a:t>Fréttatilkynningar</a:t>
            </a:r>
            <a:endParaRPr lang="en-US" sz="6000" dirty="0">
              <a:solidFill>
                <a:schemeClr val="tx1">
                  <a:lumMod val="75000"/>
                  <a:lumOff val="25000"/>
                </a:schemeClr>
              </a:solidFill>
              <a:latin typeface="Avenir Next Demi Bold"/>
              <a:ea typeface="Avenir Next Demi Bold"/>
              <a:cs typeface="Avenir Next Demi Bold"/>
              <a:sym typeface="Avenir Next Demi Bold"/>
            </a:endParaRPr>
          </a:p>
        </p:txBody>
      </p:sp>
      <p:sp>
        <p:nvSpPr>
          <p:cNvPr id="7" name="TextBox 6"/>
          <p:cNvSpPr txBox="1"/>
          <p:nvPr/>
        </p:nvSpPr>
        <p:spPr>
          <a:xfrm>
            <a:off x="4063999" y="4177886"/>
            <a:ext cx="16965303" cy="322203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pPr algn="l" rtl="0" latinLnBrk="1" hangingPunct="0"/>
            <a:r>
              <a:rPr lang="en-US" dirty="0" err="1">
                <a:solidFill>
                  <a:schemeClr val="tx1">
                    <a:lumMod val="75000"/>
                    <a:lumOff val="25000"/>
                  </a:schemeClr>
                </a:solidFill>
                <a:latin typeface="Avenir Book"/>
                <a:ea typeface="Avenir Next Demi Bold"/>
                <a:cs typeface="Avenir Book"/>
                <a:sym typeface="Avenir Next Demi Bold"/>
              </a:rPr>
              <a:t>Jónas</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Kristjánsson</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fv</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ritstjóri</a:t>
            </a:r>
            <a:r>
              <a:rPr lang="en-US" dirty="0">
                <a:solidFill>
                  <a:schemeClr val="tx1">
                    <a:lumMod val="75000"/>
                    <a:lumOff val="25000"/>
                  </a:schemeClr>
                </a:solidFill>
                <a:latin typeface="Avenir Book"/>
                <a:ea typeface="Avenir Next Demi Bold"/>
                <a:cs typeface="Avenir Book"/>
                <a:sym typeface="Avenir Next Demi Bold"/>
              </a:rPr>
              <a:t> DV </a:t>
            </a:r>
            <a:r>
              <a:rPr lang="en-US" dirty="0" err="1">
                <a:solidFill>
                  <a:schemeClr val="tx1">
                    <a:lumMod val="75000"/>
                    <a:lumOff val="25000"/>
                  </a:schemeClr>
                </a:solidFill>
                <a:latin typeface="Avenir Book"/>
                <a:ea typeface="Avenir Next Demi Bold"/>
                <a:cs typeface="Avenir Book"/>
                <a:sym typeface="Avenir Next Demi Bold"/>
              </a:rPr>
              <a:t>og</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Fréttablaðsins</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vildi</a:t>
            </a:r>
            <a:r>
              <a:rPr lang="en-US" dirty="0">
                <a:solidFill>
                  <a:schemeClr val="tx1">
                    <a:lumMod val="75000"/>
                    <a:lumOff val="25000"/>
                  </a:schemeClr>
                </a:solidFill>
                <a:latin typeface="Avenir Book"/>
                <a:ea typeface="Avenir Next Demi Bold"/>
                <a:cs typeface="Avenir Book"/>
                <a:sym typeface="Avenir Next Demi Bold"/>
              </a:rPr>
              <a:t> </a:t>
            </a:r>
            <a:br>
              <a:rPr lang="en-US" dirty="0">
                <a:solidFill>
                  <a:schemeClr val="tx1">
                    <a:lumMod val="75000"/>
                    <a:lumOff val="25000"/>
                  </a:schemeClr>
                </a:solidFill>
                <a:latin typeface="Avenir Book"/>
                <a:ea typeface="Avenir Next Demi Bold"/>
                <a:cs typeface="Avenir Book"/>
                <a:sym typeface="Avenir Next Demi Bold"/>
              </a:rPr>
            </a:br>
            <a:r>
              <a:rPr lang="en-US" dirty="0" err="1">
                <a:solidFill>
                  <a:schemeClr val="tx1">
                    <a:lumMod val="75000"/>
                    <a:lumOff val="25000"/>
                  </a:schemeClr>
                </a:solidFill>
                <a:latin typeface="Avenir Book"/>
                <a:ea typeface="Avenir Next Demi Bold"/>
                <a:cs typeface="Avenir Book"/>
                <a:sym typeface="Avenir Next Demi Bold"/>
              </a:rPr>
              <a:t>að</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blaðamenn</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fleygðu</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fréttatilkynningum</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beint</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í</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ruslið</a:t>
            </a:r>
            <a:r>
              <a:rPr lang="en-US" dirty="0">
                <a:solidFill>
                  <a:schemeClr val="tx1">
                    <a:lumMod val="75000"/>
                    <a:lumOff val="25000"/>
                  </a:schemeClr>
                </a:solidFill>
                <a:latin typeface="Avenir Book"/>
                <a:ea typeface="Avenir Next Demi Bold"/>
                <a:cs typeface="Avenir Book"/>
                <a:sym typeface="Avenir Next Demi Bold"/>
              </a:rPr>
              <a:t> a</a:t>
            </a:r>
            <a:r>
              <a:rPr lang="en-US" dirty="0" err="1">
                <a:solidFill>
                  <a:schemeClr val="tx1">
                    <a:lumMod val="75000"/>
                    <a:lumOff val="25000"/>
                  </a:schemeClr>
                </a:solidFill>
                <a:latin typeface="Avenir Book"/>
                <a:ea typeface="Avenir Next Demi Bold"/>
                <a:cs typeface="Avenir Book"/>
                <a:sym typeface="Avenir Next Demi Bold"/>
              </a:rPr>
              <a:t>f</a:t>
            </a:r>
            <a:r>
              <a:rPr lang="en-US" dirty="0">
                <a:solidFill>
                  <a:schemeClr val="tx1">
                    <a:lumMod val="75000"/>
                    <a:lumOff val="25000"/>
                  </a:schemeClr>
                </a:solidFill>
                <a:latin typeface="Avenir Book"/>
                <a:ea typeface="Avenir Next Demi Bold"/>
                <a:cs typeface="Avenir Book"/>
                <a:sym typeface="Avenir Next Demi Bold"/>
              </a:rPr>
              <a:t> </a:t>
            </a:r>
            <a:br>
              <a:rPr lang="en-US" dirty="0">
                <a:solidFill>
                  <a:schemeClr val="tx1">
                    <a:lumMod val="75000"/>
                    <a:lumOff val="25000"/>
                  </a:schemeClr>
                </a:solidFill>
                <a:latin typeface="Avenir Book"/>
                <a:ea typeface="Avenir Next Demi Bold"/>
                <a:cs typeface="Avenir Book"/>
                <a:sym typeface="Avenir Next Demi Bold"/>
              </a:rPr>
            </a:br>
            <a:r>
              <a:rPr lang="en-US" dirty="0" err="1">
                <a:solidFill>
                  <a:schemeClr val="tx1">
                    <a:lumMod val="75000"/>
                    <a:lumOff val="25000"/>
                  </a:schemeClr>
                </a:solidFill>
                <a:latin typeface="Avenir Book"/>
                <a:ea typeface="Avenir Next Demi Bold"/>
                <a:cs typeface="Avenir Book"/>
                <a:sym typeface="Avenir Next Demi Bold"/>
              </a:rPr>
              <a:t>því</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að</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þær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gætu</a:t>
            </a:r>
            <a:r>
              <a:rPr lang="en-US" dirty="0">
                <a:solidFill>
                  <a:schemeClr val="tx1">
                    <a:lumMod val="75000"/>
                    <a:lumOff val="25000"/>
                  </a:schemeClr>
                </a:solidFill>
                <a:latin typeface="Avenir Book"/>
                <a:ea typeface="Avenir Next Demi Bold"/>
                <a:cs typeface="Avenir Book"/>
                <a:sym typeface="Avenir Next Demi Bold"/>
              </a:rPr>
              <a:t> haft of </a:t>
            </a:r>
            <a:r>
              <a:rPr lang="en-US" dirty="0" err="1">
                <a:solidFill>
                  <a:schemeClr val="tx1">
                    <a:lumMod val="75000"/>
                    <a:lumOff val="25000"/>
                  </a:schemeClr>
                </a:solidFill>
                <a:latin typeface="Avenir Book"/>
                <a:ea typeface="Avenir Next Demi Bold"/>
                <a:cs typeface="Avenir Book"/>
                <a:sym typeface="Avenir Next Demi Bold"/>
              </a:rPr>
              <a:t>mikil</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áhrif</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á</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þá</a:t>
            </a:r>
            <a:r>
              <a:rPr lang="en-US" dirty="0">
                <a:solidFill>
                  <a:schemeClr val="tx1">
                    <a:lumMod val="75000"/>
                    <a:lumOff val="25000"/>
                  </a:schemeClr>
                </a:solidFill>
                <a:latin typeface="Avenir Book"/>
                <a:ea typeface="Avenir Next Demi Bold"/>
                <a:cs typeface="Avenir Book"/>
                <a:sym typeface="Avenir Next Demi Bold"/>
              </a:rPr>
              <a:t> </a:t>
            </a:r>
            <a:br>
              <a:rPr lang="en-US" dirty="0">
                <a:solidFill>
                  <a:schemeClr val="tx1">
                    <a:lumMod val="75000"/>
                    <a:lumOff val="25000"/>
                  </a:schemeClr>
                </a:solidFill>
                <a:latin typeface="Avenir Book"/>
                <a:ea typeface="Avenir Next Demi Bold"/>
                <a:cs typeface="Avenir Book"/>
                <a:sym typeface="Avenir Next Demi Bold"/>
              </a:rPr>
            </a:b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blaðurfulltrúinn</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gæti</a:t>
            </a:r>
            <a:r>
              <a:rPr lang="en-US" dirty="0">
                <a:solidFill>
                  <a:schemeClr val="tx1">
                    <a:lumMod val="75000"/>
                    <a:lumOff val="25000"/>
                  </a:schemeClr>
                </a:solidFill>
                <a:latin typeface="Avenir Book"/>
                <a:ea typeface="Avenir Next Demi Bold"/>
                <a:cs typeface="Avenir Book"/>
                <a:sym typeface="Avenir Next Demi Bold"/>
              </a:rPr>
              <a:t> haft </a:t>
            </a:r>
            <a:r>
              <a:rPr lang="en-US" dirty="0" err="1">
                <a:solidFill>
                  <a:schemeClr val="tx1">
                    <a:lumMod val="75000"/>
                    <a:lumOff val="25000"/>
                  </a:schemeClr>
                </a:solidFill>
                <a:latin typeface="Avenir Book"/>
                <a:ea typeface="Avenir Next Demi Bold"/>
                <a:cs typeface="Avenir Book"/>
                <a:sym typeface="Avenir Next Demi Bold"/>
              </a:rPr>
              <a:t>áhrif</a:t>
            </a:r>
            <a:r>
              <a:rPr lang="en-US" dirty="0">
                <a:solidFill>
                  <a:schemeClr val="tx1">
                    <a:lumMod val="75000"/>
                    <a:lumOff val="25000"/>
                  </a:schemeClr>
                </a:solidFill>
                <a:latin typeface="Avenir Book"/>
                <a:ea typeface="Avenir Next Demi Bold"/>
                <a:cs typeface="Avenir Book"/>
                <a:sym typeface="Avenir Next Demi Bold"/>
              </a:rPr>
              <a:t>.</a:t>
            </a:r>
          </a:p>
        </p:txBody>
      </p:sp>
      <p:pic>
        <p:nvPicPr>
          <p:cNvPr id="14" name="pasted-image.pdf"/>
          <p:cNvPicPr/>
          <p:nvPr/>
        </p:nvPicPr>
        <p:blipFill>
          <a:blip r:embed="rId5">
            <a:extLst/>
          </a:blip>
          <a:stretch>
            <a:fillRect/>
          </a:stretch>
        </p:blipFill>
        <p:spPr>
          <a:xfrm flipV="1">
            <a:off x="4116917" y="3889559"/>
            <a:ext cx="16169746" cy="45719"/>
          </a:xfrm>
          <a:prstGeom prst="rect">
            <a:avLst/>
          </a:prstGeom>
          <a:ln w="12700">
            <a:miter lim="400000"/>
          </a:ln>
        </p:spPr>
      </p:pic>
    </p:spTree>
    <p:extLst>
      <p:ext uri="{BB962C8B-B14F-4D97-AF65-F5344CB8AC3E}">
        <p14:creationId xmlns:p14="http://schemas.microsoft.com/office/powerpoint/2010/main" val="309058524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9B7DC"/>
        </a:solidFill>
        <a:effectLst/>
      </p:bgPr>
    </p:bg>
    <p:spTree>
      <p:nvGrpSpPr>
        <p:cNvPr id="1" name=""/>
        <p:cNvGrpSpPr/>
        <p:nvPr/>
      </p:nvGrpSpPr>
      <p:grpSpPr>
        <a:xfrm>
          <a:off x="0" y="0"/>
          <a:ext cx="0" cy="0"/>
          <a:chOff x="0" y="0"/>
          <a:chExt cx="0" cy="0"/>
        </a:xfrm>
      </p:grpSpPr>
      <p:sp>
        <p:nvSpPr>
          <p:cNvPr id="5" name="Shape 173"/>
          <p:cNvSpPr/>
          <p:nvPr/>
        </p:nvSpPr>
        <p:spPr>
          <a:xfrm>
            <a:off x="4833936" y="920750"/>
            <a:ext cx="14716128" cy="1171575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pPr lvl="0">
              <a:defRPr sz="1800" b="0">
                <a:solidFill>
                  <a:srgbClr val="000000"/>
                </a:solidFill>
              </a:defRPr>
            </a:pPr>
            <a:r>
              <a:rPr lang="is-IS" sz="8200" b="1" dirty="0">
                <a:solidFill>
                  <a:srgbClr val="FBFFFC"/>
                </a:solidFill>
              </a:rPr>
              <a:t>Hver gerði? </a:t>
            </a:r>
          </a:p>
          <a:p>
            <a:pPr lvl="0">
              <a:defRPr sz="1800" b="0">
                <a:solidFill>
                  <a:srgbClr val="000000"/>
                </a:solidFill>
              </a:defRPr>
            </a:pPr>
            <a:r>
              <a:rPr lang="is-IS" sz="8200" b="1" dirty="0">
                <a:solidFill>
                  <a:srgbClr val="FBFFFC"/>
                </a:solidFill>
              </a:rPr>
              <a:t>Hvað? </a:t>
            </a:r>
          </a:p>
          <a:p>
            <a:pPr lvl="0">
              <a:defRPr sz="1800" b="0">
                <a:solidFill>
                  <a:srgbClr val="000000"/>
                </a:solidFill>
              </a:defRPr>
            </a:pPr>
            <a:r>
              <a:rPr lang="en-US" sz="8200" b="1" dirty="0">
                <a:solidFill>
                  <a:srgbClr val="FBFFFC"/>
                </a:solidFill>
              </a:rPr>
              <a:t>H</a:t>
            </a:r>
            <a:r>
              <a:rPr lang="is-IS" sz="8200" b="1" dirty="0">
                <a:solidFill>
                  <a:srgbClr val="FBFFFC"/>
                </a:solidFill>
              </a:rPr>
              <a:t>venær? </a:t>
            </a:r>
          </a:p>
          <a:p>
            <a:pPr lvl="0">
              <a:defRPr sz="1800" b="0">
                <a:solidFill>
                  <a:srgbClr val="000000"/>
                </a:solidFill>
              </a:defRPr>
            </a:pPr>
            <a:r>
              <a:rPr lang="is-IS" sz="8200" b="1" dirty="0">
                <a:solidFill>
                  <a:srgbClr val="FBFFFC"/>
                </a:solidFill>
              </a:rPr>
              <a:t>Hvar? </a:t>
            </a:r>
          </a:p>
          <a:p>
            <a:pPr lvl="0">
              <a:defRPr sz="1800" b="0">
                <a:solidFill>
                  <a:srgbClr val="000000"/>
                </a:solidFill>
              </a:defRPr>
            </a:pPr>
            <a:r>
              <a:rPr lang="is-IS" sz="8200" b="1" dirty="0">
                <a:solidFill>
                  <a:srgbClr val="FBFFFC"/>
                </a:solidFill>
              </a:rPr>
              <a:t>Hvernig? </a:t>
            </a:r>
          </a:p>
          <a:p>
            <a:pPr lvl="0">
              <a:defRPr sz="1800" b="0">
                <a:solidFill>
                  <a:srgbClr val="000000"/>
                </a:solidFill>
              </a:defRPr>
            </a:pPr>
            <a:r>
              <a:rPr lang="is-IS" sz="8200" b="1" dirty="0">
                <a:solidFill>
                  <a:srgbClr val="FBFFFC"/>
                </a:solidFill>
              </a:rPr>
              <a:t>Hvers vegna? </a:t>
            </a:r>
          </a:p>
          <a:p>
            <a:pPr lvl="0">
              <a:defRPr sz="1800" b="0">
                <a:solidFill>
                  <a:srgbClr val="000000"/>
                </a:solidFill>
              </a:defRPr>
            </a:pPr>
            <a:r>
              <a:rPr lang="is-IS" sz="8200" b="1" dirty="0">
                <a:solidFill>
                  <a:srgbClr val="FBFFFC"/>
                </a:solidFill>
              </a:rPr>
              <a:t>Hvað svo?</a:t>
            </a:r>
            <a:endParaRPr sz="8200" b="1" dirty="0">
              <a:solidFill>
                <a:srgbClr val="FBFFFC"/>
              </a:solidFill>
            </a:endParaRPr>
          </a:p>
        </p:txBody>
      </p:sp>
      <p:pic>
        <p:nvPicPr>
          <p:cNvPr id="6" name="pasted-image.pdf">
            <a:extLst>
              <a:ext uri="{FF2B5EF4-FFF2-40B4-BE49-F238E27FC236}">
                <a16:creationId xmlns:a16="http://schemas.microsoft.com/office/drawing/2014/main" id="{686221C2-E054-664D-810E-318B63DFE159}"/>
              </a:ext>
            </a:extLst>
          </p:cNvPr>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spTree>
    <p:extLst>
      <p:ext uri="{BB962C8B-B14F-4D97-AF65-F5344CB8AC3E}">
        <p14:creationId xmlns:p14="http://schemas.microsoft.com/office/powerpoint/2010/main" val="19632280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4">
            <a:extLst/>
          </a:blip>
          <a:stretch>
            <a:fillRect/>
          </a:stretch>
        </p:blipFill>
        <p:spPr>
          <a:xfrm>
            <a:off x="22720540" y="12175256"/>
            <a:ext cx="1146496" cy="812924"/>
          </a:xfrm>
          <a:prstGeom prst="rect">
            <a:avLst/>
          </a:prstGeom>
          <a:ln w="12700">
            <a:miter lim="400000"/>
          </a:ln>
        </p:spPr>
      </p:pic>
      <p:sp>
        <p:nvSpPr>
          <p:cNvPr id="7" name="TextBox 6"/>
          <p:cNvSpPr txBox="1"/>
          <p:nvPr/>
        </p:nvSpPr>
        <p:spPr>
          <a:xfrm>
            <a:off x="4064000" y="4027996"/>
            <a:ext cx="16386344" cy="86081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Einföld og skýr skilaboð</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Varið ykkur á yfirdrifnum lýsingarorðum</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Innihaldsríkt kvót </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Látið tölfræði fylgja með ef kostur er</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Gerið fréttina ykkar áhugaverða</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Linkið á réttar síður</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Látið nafn, síma, netfang fylgja með</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Látið dagsetningu og tímasetningu fylgja</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Látið umfram allt góðar myndir fylgja með</a:t>
            </a:r>
          </a:p>
          <a:p>
            <a:pPr algn="l" rtl="0" latinLnBrk="1" hangingPunct="0"/>
            <a:endParaRPr lang="en-US" dirty="0" err="1">
              <a:solidFill>
                <a:schemeClr val="tx1">
                  <a:lumMod val="75000"/>
                  <a:lumOff val="25000"/>
                </a:schemeClr>
              </a:solidFill>
              <a:latin typeface="Avenir Book"/>
              <a:ea typeface="Avenir Next Demi Bold"/>
              <a:cs typeface="Avenir Book"/>
              <a:sym typeface="Avenir Next Demi Bold"/>
            </a:endParaRPr>
          </a:p>
          <a:p>
            <a:pPr algn="l" rtl="0" latinLnBrk="1" hangingPunct="0"/>
            <a:endParaRPr lang="en-US" dirty="0" err="1">
              <a:solidFill>
                <a:schemeClr val="tx1">
                  <a:lumMod val="75000"/>
                  <a:lumOff val="25000"/>
                </a:schemeClr>
              </a:solidFill>
              <a:latin typeface="Avenir Book"/>
              <a:ea typeface="Avenir Next Demi Bold"/>
              <a:cs typeface="Avenir Book"/>
              <a:sym typeface="Avenir Next Demi Bold"/>
            </a:endParaRPr>
          </a:p>
        </p:txBody>
      </p:sp>
      <p:sp>
        <p:nvSpPr>
          <p:cNvPr id="8" name="Shape 34"/>
          <p:cNvSpPr>
            <a:spLocks noGrp="1"/>
          </p:cNvSpPr>
          <p:nvPr>
            <p:ph type="title"/>
          </p:nvPr>
        </p:nvSpPr>
        <p:spPr>
          <a:xfrm>
            <a:off x="4079983" y="2390157"/>
            <a:ext cx="16797867" cy="1499402"/>
          </a:xfrm>
          <a:prstGeom prst="rect">
            <a:avLst/>
          </a:prstGeom>
        </p:spPr>
        <p:txBody>
          <a:bodyPr anchor="t">
            <a:normAutofit/>
          </a:bodyPr>
          <a:lstStyle/>
          <a:p>
            <a:pPr lvl="0" algn="l" defTabSz="374904">
              <a:lnSpc>
                <a:spcPct val="120000"/>
              </a:lnSpc>
              <a:defRPr sz="1800"/>
            </a:pPr>
            <a:r>
              <a:rPr lang="en-US" sz="6000" dirty="0" err="1">
                <a:solidFill>
                  <a:schemeClr val="tx1">
                    <a:lumMod val="75000"/>
                    <a:lumOff val="25000"/>
                  </a:schemeClr>
                </a:solidFill>
                <a:latin typeface="Avenir Next Demi Bold"/>
                <a:ea typeface="Avenir Next Demi Bold"/>
                <a:cs typeface="Avenir Next Demi Bold"/>
                <a:sym typeface="Avenir Next Demi Bold"/>
              </a:rPr>
              <a:t>Nokkur hollráð</a:t>
            </a:r>
            <a:endParaRPr lang="en-US" sz="6000" dirty="0">
              <a:solidFill>
                <a:schemeClr val="tx1">
                  <a:lumMod val="75000"/>
                  <a:lumOff val="25000"/>
                </a:schemeClr>
              </a:solidFill>
              <a:latin typeface="Avenir Next Demi Bold"/>
              <a:ea typeface="Avenir Next Demi Bold"/>
              <a:cs typeface="Avenir Next Demi Bold"/>
              <a:sym typeface="Avenir Next Demi Bold"/>
            </a:endParaRPr>
          </a:p>
        </p:txBody>
      </p:sp>
      <p:pic>
        <p:nvPicPr>
          <p:cNvPr id="9" name="pasted-image.pdf"/>
          <p:cNvPicPr/>
          <p:nvPr/>
        </p:nvPicPr>
        <p:blipFill>
          <a:blip r:embed="rId5">
            <a:extLst/>
          </a:blip>
          <a:stretch>
            <a:fillRect/>
          </a:stretch>
        </p:blipFill>
        <p:spPr>
          <a:xfrm flipV="1">
            <a:off x="4116917" y="3889559"/>
            <a:ext cx="16169746" cy="45719"/>
          </a:xfrm>
          <a:prstGeom prst="rect">
            <a:avLst/>
          </a:prstGeom>
          <a:ln w="12700">
            <a:miter lim="400000"/>
          </a:ln>
        </p:spPr>
      </p:pic>
    </p:spTree>
    <p:extLst>
      <p:ext uri="{BB962C8B-B14F-4D97-AF65-F5344CB8AC3E}">
        <p14:creationId xmlns:p14="http://schemas.microsoft.com/office/powerpoint/2010/main" val="13111462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Fra-undirritun-samnings-um-sjukraflutning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1828" y="4499795"/>
            <a:ext cx="8011101" cy="5327381"/>
          </a:xfrm>
          <a:prstGeom prst="rect">
            <a:avLst/>
          </a:prstGeom>
        </p:spPr>
      </p:pic>
      <p:pic>
        <p:nvPicPr>
          <p:cNvPr id="20" name="Picture 19" descr="cam043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8803" y="2"/>
            <a:ext cx="8527941" cy="5116765"/>
          </a:xfrm>
          <a:prstGeom prst="rect">
            <a:avLst/>
          </a:prstGeom>
        </p:spPr>
      </p:pic>
      <p:pic>
        <p:nvPicPr>
          <p:cNvPr id="21" name="Picture 20" descr="Picture-061.jpg"/>
          <p:cNvPicPr>
            <a:picLocks noChangeAspect="1"/>
          </p:cNvPicPr>
          <p:nvPr/>
        </p:nvPicPr>
        <p:blipFill rotWithShape="1">
          <a:blip r:embed="rId5">
            <a:extLst>
              <a:ext uri="{28A0092B-C50C-407E-A947-70E740481C1C}">
                <a14:useLocalDpi xmlns:a14="http://schemas.microsoft.com/office/drawing/2010/main" val="0"/>
              </a:ext>
            </a:extLst>
          </a:blip>
          <a:srcRect r="19077"/>
          <a:stretch/>
        </p:blipFill>
        <p:spPr>
          <a:xfrm>
            <a:off x="-1137152" y="4268144"/>
            <a:ext cx="6248768" cy="5173680"/>
          </a:xfrm>
          <a:prstGeom prst="rect">
            <a:avLst/>
          </a:prstGeom>
        </p:spPr>
      </p:pic>
      <p:pic>
        <p:nvPicPr>
          <p:cNvPr id="22" name="Picture 21" descr="Picture-01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52847" y="3"/>
            <a:ext cx="6609128" cy="4956848"/>
          </a:xfrm>
          <a:prstGeom prst="rect">
            <a:avLst/>
          </a:prstGeom>
        </p:spPr>
      </p:pic>
      <p:pic>
        <p:nvPicPr>
          <p:cNvPr id="23" name="Picture 22" descr="19187_91_preview.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8360" y="-526224"/>
            <a:ext cx="8034560" cy="5257909"/>
          </a:xfrm>
          <a:prstGeom prst="rect">
            <a:avLst/>
          </a:prstGeom>
          <a:ln>
            <a:noFill/>
          </a:ln>
        </p:spPr>
      </p:pic>
      <p:pic>
        <p:nvPicPr>
          <p:cNvPr id="24" name="Picture 23" descr="skidasamband-undirritun-nov-2013.jpg"/>
          <p:cNvPicPr>
            <a:picLocks noChangeAspect="1"/>
          </p:cNvPicPr>
          <p:nvPr/>
        </p:nvPicPr>
        <p:blipFill rotWithShape="1">
          <a:blip r:embed="rId8">
            <a:extLst>
              <a:ext uri="{28A0092B-C50C-407E-A947-70E740481C1C}">
                <a14:useLocalDpi xmlns:a14="http://schemas.microsoft.com/office/drawing/2010/main" val="0"/>
              </a:ext>
            </a:extLst>
          </a:blip>
          <a:srcRect l="34963" t="22246" b="13346"/>
          <a:stretch/>
        </p:blipFill>
        <p:spPr>
          <a:xfrm>
            <a:off x="12333276" y="4731687"/>
            <a:ext cx="7129725" cy="4710136"/>
          </a:xfrm>
          <a:prstGeom prst="rect">
            <a:avLst/>
          </a:prstGeom>
        </p:spPr>
      </p:pic>
      <p:pic>
        <p:nvPicPr>
          <p:cNvPr id="26" name="Picture 25" descr="Undirskrift_LV_Jardboranir.jpg"/>
          <p:cNvPicPr>
            <a:picLocks noChangeAspect="1"/>
          </p:cNvPicPr>
          <p:nvPr/>
        </p:nvPicPr>
        <p:blipFill rotWithShape="1">
          <a:blip r:embed="rId9">
            <a:extLst>
              <a:ext uri="{28A0092B-C50C-407E-A947-70E740481C1C}">
                <a14:useLocalDpi xmlns:a14="http://schemas.microsoft.com/office/drawing/2010/main" val="0"/>
              </a:ext>
            </a:extLst>
          </a:blip>
          <a:srcRect l="35664" t="35501"/>
          <a:stretch/>
        </p:blipFill>
        <p:spPr>
          <a:xfrm>
            <a:off x="12842929" y="9138599"/>
            <a:ext cx="6866307" cy="4889859"/>
          </a:xfrm>
          <a:prstGeom prst="rect">
            <a:avLst/>
          </a:prstGeom>
        </p:spPr>
      </p:pic>
      <p:pic>
        <p:nvPicPr>
          <p:cNvPr id="27" name="Picture 26" descr="Scope.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9005" y="-526224"/>
            <a:ext cx="7813840" cy="5719733"/>
          </a:xfrm>
          <a:prstGeom prst="rect">
            <a:avLst/>
          </a:prstGeom>
        </p:spPr>
      </p:pic>
      <p:pic>
        <p:nvPicPr>
          <p:cNvPr id="28" name="Picture 27" descr="large_linda4.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049481" y="9170625"/>
            <a:ext cx="6866179" cy="4892152"/>
          </a:xfrm>
          <a:prstGeom prst="rect">
            <a:avLst/>
          </a:prstGeom>
        </p:spPr>
      </p:pic>
      <p:pic>
        <p:nvPicPr>
          <p:cNvPr id="29" name="Picture 28" descr="Undirritun samnings.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93932" y="4924824"/>
            <a:ext cx="6722973" cy="4516997"/>
          </a:xfrm>
          <a:prstGeom prst="rect">
            <a:avLst/>
          </a:prstGeom>
        </p:spPr>
      </p:pic>
      <p:pic>
        <p:nvPicPr>
          <p:cNvPr id="30" name="Picture 29" descr="550575.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9439" y="9170628"/>
            <a:ext cx="6818061" cy="4545373"/>
          </a:xfrm>
          <a:prstGeom prst="rect">
            <a:avLst/>
          </a:prstGeom>
        </p:spPr>
      </p:pic>
      <p:pic>
        <p:nvPicPr>
          <p:cNvPr id="31" name="Picture 30" descr="14919.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33459" y="2593070"/>
            <a:ext cx="3990853" cy="2993141"/>
          </a:xfrm>
          <a:prstGeom prst="rect">
            <a:avLst/>
          </a:prstGeom>
        </p:spPr>
      </p:pic>
      <p:pic>
        <p:nvPicPr>
          <p:cNvPr id="32" name="Picture 31" descr="Undirritun_Keflavik_Landsbankinn_Nyrbuningur1_270411.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84729" y="9138601"/>
            <a:ext cx="6941576" cy="4924179"/>
          </a:xfrm>
          <a:prstGeom prst="rect">
            <a:avLst/>
          </a:prstGeom>
        </p:spPr>
      </p:pic>
      <p:pic>
        <p:nvPicPr>
          <p:cNvPr id="33" name="Picture 32" descr="undirs4058.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20031" y="7237125"/>
            <a:ext cx="4347800" cy="2813648"/>
          </a:xfrm>
          <a:prstGeom prst="rect">
            <a:avLst/>
          </a:prstGeom>
        </p:spPr>
      </p:pic>
      <p:pic>
        <p:nvPicPr>
          <p:cNvPr id="34" name="Picture 33" descr="tviskottunarsamningur-vid-Bretland.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60895" y="7824079"/>
            <a:ext cx="3913891" cy="3235485"/>
          </a:xfrm>
          <a:prstGeom prst="rect">
            <a:avLst/>
          </a:prstGeom>
        </p:spPr>
      </p:pic>
      <p:pic>
        <p:nvPicPr>
          <p:cNvPr id="35" name="Picture 34" descr="stefan_b_sigurdsson_rektor_ha_helgi_johannesson_forstjori_nordurorku_2.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585927" y="2255048"/>
            <a:ext cx="3540605" cy="3587413"/>
          </a:xfrm>
          <a:prstGeom prst="rect">
            <a:avLst/>
          </a:prstGeom>
        </p:spPr>
      </p:pic>
      <p:pic>
        <p:nvPicPr>
          <p:cNvPr id="25" name="Picture 24" descr="ImageHandler.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22035" y="2593071"/>
            <a:ext cx="4560901" cy="2523699"/>
          </a:xfrm>
          <a:prstGeom prst="rect">
            <a:avLst/>
          </a:prstGeom>
        </p:spPr>
      </p:pic>
    </p:spTree>
    <p:extLst>
      <p:ext uri="{BB962C8B-B14F-4D97-AF65-F5344CB8AC3E}">
        <p14:creationId xmlns:p14="http://schemas.microsoft.com/office/powerpoint/2010/main" val="2628572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handsal-(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276" y="-575156"/>
            <a:ext cx="13035949" cy="7387037"/>
          </a:xfrm>
          <a:prstGeom prst="rect">
            <a:avLst/>
          </a:prstGeom>
        </p:spPr>
      </p:pic>
      <p:pic>
        <p:nvPicPr>
          <p:cNvPr id="15" name="Picture 14" descr="img_24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1848"/>
            <a:ext cx="12363717" cy="8237328"/>
          </a:xfrm>
          <a:prstGeom prst="rect">
            <a:avLst/>
          </a:prstGeom>
        </p:spPr>
      </p:pic>
      <p:pic>
        <p:nvPicPr>
          <p:cNvPr id="16" name="Picture 15" descr="amb_art_talks_signing_450px.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63717" y="5488788"/>
            <a:ext cx="12020283" cy="8227213"/>
          </a:xfrm>
          <a:prstGeom prst="rect">
            <a:avLst/>
          </a:prstGeom>
        </p:spPr>
      </p:pic>
      <p:pic>
        <p:nvPicPr>
          <p:cNvPr id="17" name="Picture 16" descr="Atvinnutorg-i-Hafnarfirdi.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42925" y="-104271"/>
            <a:ext cx="8335418" cy="5695869"/>
          </a:xfrm>
          <a:prstGeom prst="rect">
            <a:avLst/>
          </a:prstGeom>
        </p:spPr>
      </p:pic>
      <p:pic>
        <p:nvPicPr>
          <p:cNvPr id="18" name="Picture 17" descr="Vaktstod-undirsk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74673" y="-1462"/>
            <a:ext cx="8026571" cy="5591848"/>
          </a:xfrm>
          <a:prstGeom prst="rect">
            <a:avLst/>
          </a:prstGeom>
        </p:spPr>
      </p:pic>
    </p:spTree>
    <p:extLst>
      <p:ext uri="{BB962C8B-B14F-4D97-AF65-F5344CB8AC3E}">
        <p14:creationId xmlns:p14="http://schemas.microsoft.com/office/powerpoint/2010/main" val="3272792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4">
            <a:extLst/>
          </a:blip>
          <a:stretch>
            <a:fillRect/>
          </a:stretch>
        </p:blipFill>
        <p:spPr>
          <a:xfrm>
            <a:off x="22720540" y="12175256"/>
            <a:ext cx="1146496" cy="812924"/>
          </a:xfrm>
          <a:prstGeom prst="rect">
            <a:avLst/>
          </a:prstGeom>
          <a:ln w="12700">
            <a:miter lim="400000"/>
          </a:ln>
        </p:spPr>
      </p:pic>
      <p:pic>
        <p:nvPicPr>
          <p:cNvPr id="2" name="Picture 1" descr="gnelson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4368" y="3298826"/>
            <a:ext cx="10372725" cy="6915150"/>
          </a:xfrm>
          <a:prstGeom prst="rect">
            <a:avLst/>
          </a:prstGeom>
        </p:spPr>
      </p:pic>
      <p:pic>
        <p:nvPicPr>
          <p:cNvPr id="3" name="Picture 2" descr="ibirn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9068" y="3298826"/>
            <a:ext cx="10150679" cy="6915150"/>
          </a:xfrm>
          <a:prstGeom prst="rect">
            <a:avLst/>
          </a:prstGeom>
        </p:spPr>
      </p:pic>
    </p:spTree>
    <p:extLst>
      <p:ext uri="{BB962C8B-B14F-4D97-AF65-F5344CB8AC3E}">
        <p14:creationId xmlns:p14="http://schemas.microsoft.com/office/powerpoint/2010/main" val="23610700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767E"/>
        </a:solidFill>
        <a:effectLst/>
      </p:bgPr>
    </p:bg>
    <p:spTree>
      <p:nvGrpSpPr>
        <p:cNvPr id="1" name=""/>
        <p:cNvGrpSpPr/>
        <p:nvPr/>
      </p:nvGrpSpPr>
      <p:grpSpPr>
        <a:xfrm>
          <a:off x="0" y="0"/>
          <a:ext cx="0" cy="0"/>
          <a:chOff x="0" y="0"/>
          <a:chExt cx="0" cy="0"/>
        </a:xfrm>
      </p:grpSpPr>
      <p:sp>
        <p:nvSpPr>
          <p:cNvPr id="5" name="Shape 173"/>
          <p:cNvSpPr/>
          <p:nvPr/>
        </p:nvSpPr>
        <p:spPr>
          <a:xfrm>
            <a:off x="4833936" y="920750"/>
            <a:ext cx="14716128" cy="1171575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pPr lvl="0">
              <a:defRPr sz="1800" b="0">
                <a:solidFill>
                  <a:srgbClr val="000000"/>
                </a:solidFill>
              </a:defRPr>
            </a:pPr>
            <a:r>
              <a:rPr lang="is-IS" sz="8200" b="1" dirty="0">
                <a:solidFill>
                  <a:srgbClr val="FBFFFC"/>
                </a:solidFill>
              </a:rPr>
              <a:t>Aðrar leiðir</a:t>
            </a:r>
            <a:endParaRPr sz="8200" b="1" dirty="0">
              <a:solidFill>
                <a:srgbClr val="FBFFFC"/>
              </a:solidFill>
            </a:endParaRPr>
          </a:p>
        </p:txBody>
      </p:sp>
      <p:pic>
        <p:nvPicPr>
          <p:cNvPr id="4" name="pasted-image.pdf">
            <a:extLst>
              <a:ext uri="{FF2B5EF4-FFF2-40B4-BE49-F238E27FC236}">
                <a16:creationId xmlns:a16="http://schemas.microsoft.com/office/drawing/2014/main" id="{53875E95-34CB-284D-9EDE-35F4ED82D7E7}"/>
              </a:ext>
            </a:extLst>
          </p:cNvPr>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spTree>
    <p:extLst>
      <p:ext uri="{BB962C8B-B14F-4D97-AF65-F5344CB8AC3E}">
        <p14:creationId xmlns:p14="http://schemas.microsoft.com/office/powerpoint/2010/main" val="409021562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4">
            <a:extLst/>
          </a:blip>
          <a:stretch>
            <a:fillRect/>
          </a:stretch>
        </p:blipFill>
        <p:spPr>
          <a:xfrm>
            <a:off x="22720540" y="12175256"/>
            <a:ext cx="1146496" cy="812924"/>
          </a:xfrm>
          <a:prstGeom prst="rect">
            <a:avLst/>
          </a:prstGeom>
          <a:ln w="12700">
            <a:miter lim="400000"/>
          </a:ln>
        </p:spPr>
      </p:pic>
      <p:pic>
        <p:nvPicPr>
          <p:cNvPr id="3" name="Picture 2" descr="steindi.jpg"/>
          <p:cNvPicPr>
            <a:picLocks noChangeAspect="1"/>
          </p:cNvPicPr>
          <p:nvPr/>
        </p:nvPicPr>
        <p:blipFill rotWithShape="1">
          <a:blip r:embed="rId5" cstate="print">
            <a:extLst>
              <a:ext uri="{28A0092B-C50C-407E-A947-70E740481C1C}">
                <a14:useLocalDpi xmlns:a14="http://schemas.microsoft.com/office/drawing/2010/main" val="0"/>
              </a:ext>
            </a:extLst>
          </a:blip>
          <a:srcRect l="28171" r="27573"/>
          <a:stretch/>
        </p:blipFill>
        <p:spPr>
          <a:xfrm>
            <a:off x="3186668" y="3761744"/>
            <a:ext cx="4148511" cy="6245380"/>
          </a:xfrm>
          <a:prstGeom prst="rect">
            <a:avLst/>
          </a:prstGeom>
        </p:spPr>
      </p:pic>
      <p:pic>
        <p:nvPicPr>
          <p:cNvPr id="2" name="Picture 1" descr="fjallið.jpg"/>
          <p:cNvPicPr>
            <a:picLocks noChangeAspect="1"/>
          </p:cNvPicPr>
          <p:nvPr/>
        </p:nvPicPr>
        <p:blipFill rotWithShape="1">
          <a:blip r:embed="rId6" cstate="print">
            <a:extLst>
              <a:ext uri="{28A0092B-C50C-407E-A947-70E740481C1C}">
                <a14:useLocalDpi xmlns:a14="http://schemas.microsoft.com/office/drawing/2010/main" val="0"/>
              </a:ext>
            </a:extLst>
          </a:blip>
          <a:srcRect l="27731" r="25310"/>
          <a:stretch/>
        </p:blipFill>
        <p:spPr>
          <a:xfrm>
            <a:off x="6875362" y="2408716"/>
            <a:ext cx="6327962" cy="8977945"/>
          </a:xfrm>
          <a:prstGeom prst="rect">
            <a:avLst/>
          </a:prstGeom>
        </p:spPr>
      </p:pic>
      <p:pic>
        <p:nvPicPr>
          <p:cNvPr id="7" name="Picture 6" descr="illugi.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23790" y="1195385"/>
            <a:ext cx="7601623" cy="11388199"/>
          </a:xfrm>
          <a:prstGeom prst="rect">
            <a:avLst/>
          </a:prstGeom>
        </p:spPr>
      </p:pic>
    </p:spTree>
    <p:extLst>
      <p:ext uri="{BB962C8B-B14F-4D97-AF65-F5344CB8AC3E}">
        <p14:creationId xmlns:p14="http://schemas.microsoft.com/office/powerpoint/2010/main" val="325943507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4">
            <a:extLst/>
          </a:blip>
          <a:stretch>
            <a:fillRect/>
          </a:stretch>
        </p:blipFill>
        <p:spPr>
          <a:xfrm>
            <a:off x="22720540" y="12175256"/>
            <a:ext cx="1146496" cy="812924"/>
          </a:xfrm>
          <a:prstGeom prst="rect">
            <a:avLst/>
          </a:prstGeom>
          <a:ln w="12700">
            <a:miter lim="400000"/>
          </a:ln>
        </p:spPr>
      </p:pic>
      <p:pic>
        <p:nvPicPr>
          <p:cNvPr id="4" name="Picture 3" descr="Screen Shot 2015-02-12 at 15.28.4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4100" y="2514600"/>
            <a:ext cx="14643100" cy="8674100"/>
          </a:xfrm>
          <a:prstGeom prst="rect">
            <a:avLst/>
          </a:prstGeom>
        </p:spPr>
      </p:pic>
    </p:spTree>
    <p:extLst>
      <p:ext uri="{BB962C8B-B14F-4D97-AF65-F5344CB8AC3E}">
        <p14:creationId xmlns:p14="http://schemas.microsoft.com/office/powerpoint/2010/main" val="24887864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2-12 at 15.42.4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4100" y="3086100"/>
            <a:ext cx="14655800" cy="7543800"/>
          </a:xfrm>
          <a:prstGeom prst="rect">
            <a:avLst/>
          </a:prstGeom>
        </p:spPr>
      </p:pic>
      <p:pic>
        <p:nvPicPr>
          <p:cNvPr id="5" name="pasted-image.pdf"/>
          <p:cNvPicPr/>
          <p:nvPr/>
        </p:nvPicPr>
        <p:blipFill>
          <a:blip r:embed="rId6">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7">
            <a:extLst/>
          </a:blip>
          <a:stretch>
            <a:fillRect/>
          </a:stretch>
        </p:blipFill>
        <p:spPr>
          <a:xfrm>
            <a:off x="22720540" y="12175256"/>
            <a:ext cx="1146496" cy="812924"/>
          </a:xfrm>
          <a:prstGeom prst="rect">
            <a:avLst/>
          </a:prstGeom>
          <a:ln w="12700">
            <a:miter lim="400000"/>
          </a:ln>
        </p:spPr>
      </p:pic>
      <p:pic>
        <p:nvPicPr>
          <p:cNvPr id="3" name="Nútíminnis Illugi Gunnarsson treðu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930476" y="1461525"/>
            <a:ext cx="17273202" cy="9716176"/>
          </a:xfrm>
          <a:prstGeom prst="rect">
            <a:avLst/>
          </a:prstGeom>
        </p:spPr>
      </p:pic>
    </p:spTree>
    <p:extLst>
      <p:ext uri="{BB962C8B-B14F-4D97-AF65-F5344CB8AC3E}">
        <p14:creationId xmlns:p14="http://schemas.microsoft.com/office/powerpoint/2010/main" val="2323251726"/>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767E"/>
        </a:solidFill>
        <a:effectLst/>
      </p:bgPr>
    </p:bg>
    <p:spTree>
      <p:nvGrpSpPr>
        <p:cNvPr id="1" name=""/>
        <p:cNvGrpSpPr/>
        <p:nvPr/>
      </p:nvGrpSpPr>
      <p:grpSpPr>
        <a:xfrm>
          <a:off x="0" y="0"/>
          <a:ext cx="0" cy="0"/>
          <a:chOff x="0" y="0"/>
          <a:chExt cx="0" cy="0"/>
        </a:xfrm>
      </p:grpSpPr>
      <p:sp>
        <p:nvSpPr>
          <p:cNvPr id="4" name="Shape 173"/>
          <p:cNvSpPr/>
          <p:nvPr/>
        </p:nvSpPr>
        <p:spPr>
          <a:xfrm>
            <a:off x="3102245" y="3735886"/>
            <a:ext cx="18179511" cy="50006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r>
              <a:rPr lang="en-US" dirty="0" err="1"/>
              <a:t>Almannatengsl</a:t>
            </a:r>
            <a:r>
              <a:rPr lang="en-US" dirty="0"/>
              <a:t> </a:t>
            </a:r>
            <a:r>
              <a:rPr lang="en-US" dirty="0" err="1"/>
              <a:t>í</a:t>
            </a:r>
            <a:r>
              <a:rPr lang="en-US" dirty="0"/>
              <a:t> </a:t>
            </a:r>
            <a:r>
              <a:rPr lang="en-US" dirty="0" err="1"/>
              <a:t>heimi</a:t>
            </a:r>
            <a:r>
              <a:rPr lang="en-US" dirty="0"/>
              <a:t> </a:t>
            </a:r>
            <a:r>
              <a:rPr lang="en-US" dirty="0" err="1"/>
              <a:t>auglýsinga</a:t>
            </a:r>
            <a:endParaRPr lang="en-US" dirty="0"/>
          </a:p>
        </p:txBody>
      </p:sp>
      <p:sp>
        <p:nvSpPr>
          <p:cNvPr id="5" name="Shape 173"/>
          <p:cNvSpPr/>
          <p:nvPr/>
        </p:nvSpPr>
        <p:spPr>
          <a:xfrm>
            <a:off x="2485407" y="4979488"/>
            <a:ext cx="19413186" cy="50006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endParaRPr lang="en-US" sz="3300" dirty="0"/>
          </a:p>
        </p:txBody>
      </p:sp>
      <p:pic>
        <p:nvPicPr>
          <p:cNvPr id="6" name="pasted-image.pdf">
            <a:extLst>
              <a:ext uri="{FF2B5EF4-FFF2-40B4-BE49-F238E27FC236}">
                <a16:creationId xmlns:a16="http://schemas.microsoft.com/office/drawing/2014/main" id="{377C6012-6F64-4444-9BF5-86DB69F138A5}"/>
              </a:ext>
            </a:extLst>
          </p:cNvPr>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spTree>
    <p:extLst>
      <p:ext uri="{BB962C8B-B14F-4D97-AF65-F5344CB8AC3E}">
        <p14:creationId xmlns:p14="http://schemas.microsoft.com/office/powerpoint/2010/main" val="217865802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C767E"/>
        </a:solidFill>
        <a:effectLst/>
      </p:bgPr>
    </p:bg>
    <p:spTree>
      <p:nvGrpSpPr>
        <p:cNvPr id="1" name=""/>
        <p:cNvGrpSpPr/>
        <p:nvPr/>
      </p:nvGrpSpPr>
      <p:grpSpPr>
        <a:xfrm>
          <a:off x="0" y="0"/>
          <a:ext cx="0" cy="0"/>
          <a:chOff x="0" y="0"/>
          <a:chExt cx="0" cy="0"/>
        </a:xfrm>
      </p:grpSpPr>
      <p:sp>
        <p:nvSpPr>
          <p:cNvPr id="4" name="Shape 173"/>
          <p:cNvSpPr/>
          <p:nvPr/>
        </p:nvSpPr>
        <p:spPr>
          <a:xfrm>
            <a:off x="2294981" y="920750"/>
            <a:ext cx="19794038" cy="1171575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pPr lvl="0">
              <a:defRPr sz="1800" b="0">
                <a:solidFill>
                  <a:srgbClr val="000000"/>
                </a:solidFill>
              </a:defRPr>
            </a:pPr>
            <a:r>
              <a:rPr lang="is-IS" sz="8200" b="1" dirty="0">
                <a:solidFill>
                  <a:srgbClr val="FBFFFC"/>
                </a:solidFill>
              </a:rPr>
              <a:t>Reykjanes -</a:t>
            </a:r>
          </a:p>
          <a:p>
            <a:pPr lvl="0">
              <a:defRPr sz="1800" b="0">
                <a:solidFill>
                  <a:srgbClr val="000000"/>
                </a:solidFill>
              </a:defRPr>
            </a:pPr>
            <a:r>
              <a:rPr lang="is-IS" sz="8200" b="1" dirty="0">
                <a:solidFill>
                  <a:srgbClr val="FBFFFC"/>
                </a:solidFill>
              </a:rPr>
              <a:t>Við höfum góða sögu að segja</a:t>
            </a:r>
            <a:endParaRPr sz="8200" b="1" dirty="0">
              <a:solidFill>
                <a:srgbClr val="FBFFFC"/>
              </a:solidFill>
            </a:endParaRPr>
          </a:p>
        </p:txBody>
      </p:sp>
      <p:pic>
        <p:nvPicPr>
          <p:cNvPr id="5" name="pasted-image.pdf">
            <a:extLst>
              <a:ext uri="{FF2B5EF4-FFF2-40B4-BE49-F238E27FC236}">
                <a16:creationId xmlns:a16="http://schemas.microsoft.com/office/drawing/2014/main" id="{8DBC3B02-2F18-9D41-9DC6-FC5E16A6E2B2}"/>
              </a:ext>
            </a:extLst>
          </p:cNvPr>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spTree>
    <p:extLst>
      <p:ext uri="{BB962C8B-B14F-4D97-AF65-F5344CB8AC3E}">
        <p14:creationId xmlns:p14="http://schemas.microsoft.com/office/powerpoint/2010/main" val="339316519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4">
            <a:extLst/>
          </a:blip>
          <a:stretch>
            <a:fillRect/>
          </a:stretch>
        </p:blipFill>
        <p:spPr>
          <a:xfrm>
            <a:off x="22720540" y="12175256"/>
            <a:ext cx="1146496" cy="812924"/>
          </a:xfrm>
          <a:prstGeom prst="rect">
            <a:avLst/>
          </a:prstGeom>
          <a:ln w="12700">
            <a:miter lim="400000"/>
          </a:ln>
        </p:spPr>
      </p:pic>
      <p:sp>
        <p:nvSpPr>
          <p:cNvPr id="7" name="Shape 173">
            <a:extLst>
              <a:ext uri="{FF2B5EF4-FFF2-40B4-BE49-F238E27FC236}">
                <a16:creationId xmlns:a16="http://schemas.microsoft.com/office/drawing/2014/main" id="{5FF433F2-0AC1-3946-B0E3-BD165B3A8471}"/>
              </a:ext>
            </a:extLst>
          </p:cNvPr>
          <p:cNvSpPr/>
          <p:nvPr/>
        </p:nvSpPr>
        <p:spPr>
          <a:xfrm>
            <a:off x="2294981" y="920750"/>
            <a:ext cx="19794038" cy="1171575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pPr lvl="0">
              <a:defRPr sz="1800" b="0">
                <a:solidFill>
                  <a:srgbClr val="000000"/>
                </a:solidFill>
              </a:defRPr>
            </a:pPr>
            <a:r>
              <a:rPr lang="is-IS" sz="19900" b="1" dirty="0">
                <a:solidFill>
                  <a:schemeClr val="tx1"/>
                </a:solidFill>
              </a:rPr>
              <a:t>270 </a:t>
            </a:r>
            <a:endParaRPr lang="is-IS" sz="8000" b="1" dirty="0">
              <a:solidFill>
                <a:schemeClr val="tx1"/>
              </a:solidFill>
            </a:endParaRPr>
          </a:p>
          <a:p>
            <a:pPr lvl="0">
              <a:defRPr sz="1800" b="0">
                <a:solidFill>
                  <a:srgbClr val="000000"/>
                </a:solidFill>
              </a:defRPr>
            </a:pPr>
            <a:r>
              <a:rPr lang="is-IS" sz="8200" b="1" dirty="0">
                <a:solidFill>
                  <a:schemeClr val="tx1"/>
                </a:solidFill>
              </a:rPr>
              <a:t>jákvæðar fréttir af svæðinu á þeim tíma sem verkefnið hefur staðið yfir </a:t>
            </a:r>
            <a:endParaRPr sz="8200" b="1" dirty="0">
              <a:solidFill>
                <a:schemeClr val="tx1"/>
              </a:solidFill>
            </a:endParaRPr>
          </a:p>
        </p:txBody>
      </p:sp>
    </p:spTree>
    <p:extLst>
      <p:ext uri="{BB962C8B-B14F-4D97-AF65-F5344CB8AC3E}">
        <p14:creationId xmlns:p14="http://schemas.microsoft.com/office/powerpoint/2010/main" val="57020086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4">
            <a:extLst/>
          </a:blip>
          <a:stretch>
            <a:fillRect/>
          </a:stretch>
        </p:blipFill>
        <p:spPr>
          <a:xfrm>
            <a:off x="22720540" y="12175256"/>
            <a:ext cx="1146496" cy="812924"/>
          </a:xfrm>
          <a:prstGeom prst="rect">
            <a:avLst/>
          </a:prstGeom>
          <a:ln w="12700">
            <a:miter lim="400000"/>
          </a:ln>
        </p:spPr>
      </p:pic>
      <p:sp>
        <p:nvSpPr>
          <p:cNvPr id="7" name="Shape 173">
            <a:extLst>
              <a:ext uri="{FF2B5EF4-FFF2-40B4-BE49-F238E27FC236}">
                <a16:creationId xmlns:a16="http://schemas.microsoft.com/office/drawing/2014/main" id="{5FF433F2-0AC1-3946-B0E3-BD165B3A8471}"/>
              </a:ext>
            </a:extLst>
          </p:cNvPr>
          <p:cNvSpPr/>
          <p:nvPr/>
        </p:nvSpPr>
        <p:spPr>
          <a:xfrm>
            <a:off x="2294981" y="920750"/>
            <a:ext cx="19794038" cy="1171575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pPr lvl="0">
              <a:defRPr sz="1800" b="0">
                <a:solidFill>
                  <a:srgbClr val="000000"/>
                </a:solidFill>
              </a:defRPr>
            </a:pPr>
            <a:r>
              <a:rPr lang="is-IS" sz="9600" b="1" dirty="0">
                <a:solidFill>
                  <a:schemeClr val="tx1"/>
                </a:solidFill>
              </a:rPr>
              <a:t>Nokkur nýleg dæmi</a:t>
            </a:r>
            <a:r>
              <a:rPr lang="is-IS" sz="23900" b="1" dirty="0">
                <a:solidFill>
                  <a:schemeClr val="tx1"/>
                </a:solidFill>
              </a:rPr>
              <a:t> </a:t>
            </a:r>
          </a:p>
          <a:p>
            <a:pPr lvl="0">
              <a:defRPr sz="1800" b="0">
                <a:solidFill>
                  <a:srgbClr val="000000"/>
                </a:solidFill>
              </a:defRPr>
            </a:pPr>
            <a:r>
              <a:rPr lang="is-IS" dirty="0">
                <a:solidFill>
                  <a:schemeClr val="tx1"/>
                </a:solidFill>
                <a:hlinkClick r:id="rId5"/>
              </a:rPr>
              <a:t>http://www.visir.is/k/ea95a128-f885-4c27-a9d0-eb79dc288922-1534791683886</a:t>
            </a:r>
            <a:endParaRPr lang="is-IS" dirty="0">
              <a:solidFill>
                <a:schemeClr val="tx1"/>
              </a:solidFill>
            </a:endParaRPr>
          </a:p>
          <a:p>
            <a:pPr lvl="0">
              <a:defRPr sz="1800" b="0">
                <a:solidFill>
                  <a:srgbClr val="000000"/>
                </a:solidFill>
              </a:defRPr>
            </a:pPr>
            <a:r>
              <a:rPr lang="is-IS" dirty="0">
                <a:solidFill>
                  <a:schemeClr val="tx1"/>
                </a:solidFill>
                <a:hlinkClick r:id="rId6"/>
              </a:rPr>
              <a:t>http://www.visir.is/k/f7ce1b5e-b3c9-475b-890a-dedf4bea308d-1534619413696</a:t>
            </a:r>
            <a:endParaRPr lang="is-IS" dirty="0">
              <a:solidFill>
                <a:schemeClr val="tx1"/>
              </a:solidFill>
            </a:endParaRPr>
          </a:p>
          <a:p>
            <a:pPr>
              <a:defRPr sz="1800" b="0">
                <a:solidFill>
                  <a:srgbClr val="000000"/>
                </a:solidFill>
              </a:defRPr>
            </a:pPr>
            <a:r>
              <a:rPr lang="is-IS" dirty="0">
                <a:solidFill>
                  <a:schemeClr val="tx1"/>
                </a:solidFill>
                <a:hlinkClick r:id="rId7"/>
              </a:rPr>
              <a:t>http://www.visir.is/k/1e40b383-eb6c-4a1c-82c4-780ef62944f8-1535917432217</a:t>
            </a:r>
            <a:endParaRPr lang="is-IS" dirty="0">
              <a:solidFill>
                <a:schemeClr val="tx1"/>
              </a:solidFill>
            </a:endParaRPr>
          </a:p>
          <a:p>
            <a:pPr lvl="0">
              <a:defRPr sz="1800" b="0">
                <a:solidFill>
                  <a:srgbClr val="000000"/>
                </a:solidFill>
              </a:defRPr>
            </a:pPr>
            <a:endParaRPr lang="is-IS" dirty="0">
              <a:solidFill>
                <a:schemeClr val="tx1"/>
              </a:solidFill>
            </a:endParaRPr>
          </a:p>
          <a:p>
            <a:pPr lvl="0">
              <a:defRPr sz="1800" b="0">
                <a:solidFill>
                  <a:srgbClr val="000000"/>
                </a:solidFill>
              </a:defRPr>
            </a:pPr>
            <a:endParaRPr lang="is-IS" sz="8200" b="1" dirty="0">
              <a:solidFill>
                <a:schemeClr val="tx1"/>
              </a:solidFill>
            </a:endParaRPr>
          </a:p>
        </p:txBody>
      </p:sp>
    </p:spTree>
    <p:extLst>
      <p:ext uri="{BB962C8B-B14F-4D97-AF65-F5344CB8AC3E}">
        <p14:creationId xmlns:p14="http://schemas.microsoft.com/office/powerpoint/2010/main" val="7948051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D336"/>
        </a:solidFill>
        <a:effectLst/>
      </p:bgPr>
    </p:bg>
    <p:spTree>
      <p:nvGrpSpPr>
        <p:cNvPr id="1" name=""/>
        <p:cNvGrpSpPr/>
        <p:nvPr/>
      </p:nvGrpSpPr>
      <p:grpSpPr>
        <a:xfrm>
          <a:off x="0" y="0"/>
          <a:ext cx="0" cy="0"/>
          <a:chOff x="0" y="0"/>
          <a:chExt cx="0" cy="0"/>
        </a:xfrm>
      </p:grpSpPr>
      <p:sp>
        <p:nvSpPr>
          <p:cNvPr id="9" name="Shape 173"/>
          <p:cNvSpPr/>
          <p:nvPr/>
        </p:nvSpPr>
        <p:spPr>
          <a:xfrm>
            <a:off x="4833936" y="4357686"/>
            <a:ext cx="14716128" cy="50006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pPr lvl="0">
              <a:defRPr sz="1800" b="0">
                <a:solidFill>
                  <a:srgbClr val="000000"/>
                </a:solidFill>
              </a:defRPr>
            </a:pPr>
            <a:r>
              <a:rPr lang="is-IS" sz="8200" b="1" dirty="0">
                <a:solidFill>
                  <a:srgbClr val="FBFFFC"/>
                </a:solidFill>
              </a:rPr>
              <a:t>Heimur blaðamannsins</a:t>
            </a:r>
            <a:endParaRPr sz="8200" b="1" dirty="0">
              <a:solidFill>
                <a:srgbClr val="FBFFFC"/>
              </a:solidFill>
            </a:endParaRPr>
          </a:p>
        </p:txBody>
      </p:sp>
      <p:pic>
        <p:nvPicPr>
          <p:cNvPr id="4" name="pasted-image.pdf">
            <a:extLst>
              <a:ext uri="{FF2B5EF4-FFF2-40B4-BE49-F238E27FC236}">
                <a16:creationId xmlns:a16="http://schemas.microsoft.com/office/drawing/2014/main" id="{F598EB89-B3F9-D04C-A75A-FF5BF47877E4}"/>
              </a:ext>
            </a:extLst>
          </p:cNvPr>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spTree>
    <p:extLst>
      <p:ext uri="{BB962C8B-B14F-4D97-AF65-F5344CB8AC3E}">
        <p14:creationId xmlns:p14="http://schemas.microsoft.com/office/powerpoint/2010/main" val="52416996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4">
            <a:extLst/>
          </a:blip>
          <a:stretch>
            <a:fillRect/>
          </a:stretch>
        </p:blipFill>
        <p:spPr>
          <a:xfrm>
            <a:off x="22720540" y="12175256"/>
            <a:ext cx="1146496" cy="812924"/>
          </a:xfrm>
          <a:prstGeom prst="rect">
            <a:avLst/>
          </a:prstGeom>
          <a:ln w="12700">
            <a:miter lim="400000"/>
          </a:ln>
        </p:spPr>
      </p:pic>
      <p:pic>
        <p:nvPicPr>
          <p:cNvPr id="4" name="Picture 3" descr="drukkna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22947"/>
            <a:ext cx="24384000" cy="18433325"/>
          </a:xfrm>
          <a:prstGeom prst="rect">
            <a:avLst/>
          </a:prstGeom>
        </p:spPr>
      </p:pic>
    </p:spTree>
    <p:extLst>
      <p:ext uri="{BB962C8B-B14F-4D97-AF65-F5344CB8AC3E}">
        <p14:creationId xmlns:p14="http://schemas.microsoft.com/office/powerpoint/2010/main" val="262053554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9B7DC"/>
        </a:solidFill>
        <a:effectLst/>
      </p:bgPr>
    </p:bg>
    <p:spTree>
      <p:nvGrpSpPr>
        <p:cNvPr id="1" name=""/>
        <p:cNvGrpSpPr/>
        <p:nvPr/>
      </p:nvGrpSpPr>
      <p:grpSpPr>
        <a:xfrm>
          <a:off x="0" y="0"/>
          <a:ext cx="0" cy="0"/>
          <a:chOff x="0" y="0"/>
          <a:chExt cx="0" cy="0"/>
        </a:xfrm>
      </p:grpSpPr>
      <p:sp>
        <p:nvSpPr>
          <p:cNvPr id="5" name="Shape 173"/>
          <p:cNvSpPr/>
          <p:nvPr/>
        </p:nvSpPr>
        <p:spPr>
          <a:xfrm>
            <a:off x="3102245" y="4357687"/>
            <a:ext cx="18179511" cy="50006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r>
              <a:rPr lang="en-US" dirty="0" err="1"/>
              <a:t>“Timing is everything”</a:t>
            </a:r>
          </a:p>
        </p:txBody>
      </p:sp>
      <p:pic>
        <p:nvPicPr>
          <p:cNvPr id="4" name="pasted-image.pdf">
            <a:extLst>
              <a:ext uri="{FF2B5EF4-FFF2-40B4-BE49-F238E27FC236}">
                <a16:creationId xmlns:a16="http://schemas.microsoft.com/office/drawing/2014/main" id="{A672D01A-63CA-624C-B2EF-702921BBE257}"/>
              </a:ext>
            </a:extLst>
          </p:cNvPr>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spTree>
    <p:extLst>
      <p:ext uri="{BB962C8B-B14F-4D97-AF65-F5344CB8AC3E}">
        <p14:creationId xmlns:p14="http://schemas.microsoft.com/office/powerpoint/2010/main" val="26703463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767E"/>
        </a:solidFill>
        <a:effectLst/>
      </p:bgPr>
    </p:bg>
    <p:spTree>
      <p:nvGrpSpPr>
        <p:cNvPr id="1" name=""/>
        <p:cNvGrpSpPr/>
        <p:nvPr/>
      </p:nvGrpSpPr>
      <p:grpSpPr>
        <a:xfrm>
          <a:off x="0" y="0"/>
          <a:ext cx="0" cy="0"/>
          <a:chOff x="0" y="0"/>
          <a:chExt cx="0" cy="0"/>
        </a:xfrm>
      </p:grpSpPr>
      <p:sp>
        <p:nvSpPr>
          <p:cNvPr id="4" name="Shape 173"/>
          <p:cNvSpPr/>
          <p:nvPr/>
        </p:nvSpPr>
        <p:spPr>
          <a:xfrm>
            <a:off x="2294981" y="920750"/>
            <a:ext cx="19794038" cy="1171575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pPr lvl="0">
              <a:defRPr sz="1800" b="0">
                <a:solidFill>
                  <a:srgbClr val="000000"/>
                </a:solidFill>
              </a:defRPr>
            </a:pPr>
            <a:r>
              <a:rPr lang="is-IS" sz="8200" b="1" dirty="0">
                <a:solidFill>
                  <a:srgbClr val="FBFFFC"/>
                </a:solidFill>
              </a:rPr>
              <a:t>NIÐURSTAÐA </a:t>
            </a:r>
            <a:br>
              <a:rPr lang="is-IS" sz="8200" b="1" dirty="0">
                <a:solidFill>
                  <a:srgbClr val="FBFFFC"/>
                </a:solidFill>
              </a:rPr>
            </a:br>
            <a:r>
              <a:rPr lang="is-IS" sz="8200" b="1" dirty="0">
                <a:solidFill>
                  <a:srgbClr val="FBFFFC"/>
                </a:solidFill>
              </a:rPr>
              <a:t>PR marketing skilar árangri</a:t>
            </a:r>
            <a:br>
              <a:rPr lang="is-IS" sz="8200" b="1" dirty="0">
                <a:solidFill>
                  <a:srgbClr val="FBFFFC"/>
                </a:solidFill>
              </a:rPr>
            </a:br>
            <a:r>
              <a:rPr lang="is-IS" sz="8200" b="1" dirty="0">
                <a:solidFill>
                  <a:srgbClr val="FBFFFC"/>
                </a:solidFill>
              </a:rPr>
              <a:t>Er ódýrara en auglýsingar</a:t>
            </a:r>
            <a:br>
              <a:rPr lang="is-IS" sz="8200" b="1" dirty="0">
                <a:solidFill>
                  <a:srgbClr val="FBFFFC"/>
                </a:solidFill>
              </a:rPr>
            </a:br>
            <a:r>
              <a:rPr lang="is-IS" sz="8200" b="1" dirty="0">
                <a:solidFill>
                  <a:srgbClr val="FBFFFC"/>
                </a:solidFill>
              </a:rPr>
              <a:t>Verðmætara en auglýsingar</a:t>
            </a:r>
            <a:br>
              <a:rPr lang="is-IS" sz="8200" b="1" dirty="0">
                <a:solidFill>
                  <a:srgbClr val="FBFFFC"/>
                </a:solidFill>
              </a:rPr>
            </a:br>
            <a:r>
              <a:rPr lang="is-IS" sz="8200" b="1" dirty="0">
                <a:solidFill>
                  <a:srgbClr val="FBFFFC"/>
                </a:solidFill>
              </a:rPr>
              <a:t>Ekki fullkomið frekar en önnur vísindi</a:t>
            </a:r>
          </a:p>
          <a:p>
            <a:pPr lvl="0">
              <a:defRPr sz="1800" b="0">
                <a:solidFill>
                  <a:srgbClr val="000000"/>
                </a:solidFill>
              </a:defRPr>
            </a:pPr>
            <a:r>
              <a:rPr lang="is-IS" sz="8200" b="1" dirty="0">
                <a:solidFill>
                  <a:srgbClr val="FBFFFC"/>
                </a:solidFill>
              </a:rPr>
              <a:t>Virkar frábærlega með auglýsingum</a:t>
            </a:r>
            <a:endParaRPr sz="8200" b="1" dirty="0">
              <a:solidFill>
                <a:srgbClr val="FBFFFC"/>
              </a:solidFill>
            </a:endParaRPr>
          </a:p>
        </p:txBody>
      </p:sp>
      <p:pic>
        <p:nvPicPr>
          <p:cNvPr id="5" name="pasted-image.pdf">
            <a:extLst>
              <a:ext uri="{FF2B5EF4-FFF2-40B4-BE49-F238E27FC236}">
                <a16:creationId xmlns:a16="http://schemas.microsoft.com/office/drawing/2014/main" id="{8DBC3B02-2F18-9D41-9DC6-FC5E16A6E2B2}"/>
              </a:ext>
            </a:extLst>
          </p:cNvPr>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spTree>
    <p:extLst>
      <p:ext uri="{BB962C8B-B14F-4D97-AF65-F5344CB8AC3E}">
        <p14:creationId xmlns:p14="http://schemas.microsoft.com/office/powerpoint/2010/main" val="14404036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is-IS"/>
          </a:p>
        </p:txBody>
      </p:sp>
      <p:sp>
        <p:nvSpPr>
          <p:cNvPr id="3" name="Subtitle 2"/>
          <p:cNvSpPr>
            <a:spLocks noGrp="1"/>
          </p:cNvSpPr>
          <p:nvPr>
            <p:ph type="subTitle" idx="1"/>
          </p:nvPr>
        </p:nvSpPr>
        <p:spPr/>
        <p:txBody>
          <a:bodyPr/>
          <a:lstStyle/>
          <a:p>
            <a:endParaRPr lang="is-I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023116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24384004" cy="13716002"/>
          </a:xfrm>
        </p:spPr>
      </p:pic>
    </p:spTree>
    <p:extLst>
      <p:ext uri="{BB962C8B-B14F-4D97-AF65-F5344CB8AC3E}">
        <p14:creationId xmlns:p14="http://schemas.microsoft.com/office/powerpoint/2010/main" val="3324212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D336"/>
        </a:solidFill>
        <a:effectLst/>
      </p:bgPr>
    </p:bg>
    <p:spTree>
      <p:nvGrpSpPr>
        <p:cNvPr id="1" name=""/>
        <p:cNvGrpSpPr/>
        <p:nvPr/>
      </p:nvGrpSpPr>
      <p:grpSpPr>
        <a:xfrm>
          <a:off x="0" y="0"/>
          <a:ext cx="0" cy="0"/>
          <a:chOff x="0" y="0"/>
          <a:chExt cx="0" cy="0"/>
        </a:xfrm>
      </p:grpSpPr>
      <p:sp>
        <p:nvSpPr>
          <p:cNvPr id="9" name="Shape 173"/>
          <p:cNvSpPr/>
          <p:nvPr/>
        </p:nvSpPr>
        <p:spPr>
          <a:xfrm>
            <a:off x="4833936" y="4357686"/>
            <a:ext cx="14716128" cy="50006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fontScale="92500"/>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pPr lvl="0">
              <a:defRPr sz="1800" b="0">
                <a:solidFill>
                  <a:srgbClr val="000000"/>
                </a:solidFill>
              </a:defRPr>
            </a:pPr>
            <a:r>
              <a:rPr lang="is-IS" sz="8200" b="1" dirty="0">
                <a:solidFill>
                  <a:srgbClr val="FBFFFC"/>
                </a:solidFill>
              </a:rPr>
              <a:t>Hvernig er hægt að styrkja markaðsstarf með skipulögðum almannatengslum?</a:t>
            </a:r>
            <a:endParaRPr sz="8200" b="1" dirty="0">
              <a:solidFill>
                <a:srgbClr val="FBFFFC"/>
              </a:solidFill>
            </a:endParaRPr>
          </a:p>
        </p:txBody>
      </p:sp>
      <p:pic>
        <p:nvPicPr>
          <p:cNvPr id="4" name="pasted-image.pdf">
            <a:extLst>
              <a:ext uri="{FF2B5EF4-FFF2-40B4-BE49-F238E27FC236}">
                <a16:creationId xmlns:a16="http://schemas.microsoft.com/office/drawing/2014/main" id="{91D6E656-5736-C143-BE1D-0776800A3D89}"/>
              </a:ext>
            </a:extLst>
          </p:cNvPr>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spTree>
    <p:extLst>
      <p:ext uri="{BB962C8B-B14F-4D97-AF65-F5344CB8AC3E}">
        <p14:creationId xmlns:p14="http://schemas.microsoft.com/office/powerpoint/2010/main" val="296592671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4">
            <a:extLst/>
          </a:blip>
          <a:stretch>
            <a:fillRect/>
          </a:stretch>
        </p:blipFill>
        <p:spPr>
          <a:xfrm>
            <a:off x="22720540" y="12175256"/>
            <a:ext cx="1146496" cy="812924"/>
          </a:xfrm>
          <a:prstGeom prst="rect">
            <a:avLst/>
          </a:prstGeom>
          <a:ln w="12700">
            <a:miter lim="400000"/>
          </a:ln>
        </p:spPr>
      </p:pic>
      <p:pic>
        <p:nvPicPr>
          <p:cNvPr id="3" name="Picture 2" descr="krilli.jpg"/>
          <p:cNvPicPr>
            <a:picLocks noChangeAspect="1"/>
          </p:cNvPicPr>
          <p:nvPr/>
        </p:nvPicPr>
        <p:blipFill rotWithShape="1">
          <a:blip r:embed="rId5">
            <a:extLst>
              <a:ext uri="{28A0092B-C50C-407E-A947-70E740481C1C}">
                <a14:useLocalDpi xmlns:a14="http://schemas.microsoft.com/office/drawing/2010/main" val="0"/>
              </a:ext>
            </a:extLst>
          </a:blip>
          <a:srcRect l="38529" t="1" r="9701" b="5938"/>
          <a:stretch/>
        </p:blipFill>
        <p:spPr>
          <a:xfrm>
            <a:off x="12166600" y="-1"/>
            <a:ext cx="13284200" cy="13465481"/>
          </a:xfrm>
          <a:prstGeom prst="rect">
            <a:avLst/>
          </a:prstGeom>
        </p:spPr>
      </p:pic>
      <p:sp>
        <p:nvSpPr>
          <p:cNvPr id="9" name="Shape 34"/>
          <p:cNvSpPr txBox="1">
            <a:spLocks/>
          </p:cNvSpPr>
          <p:nvPr/>
        </p:nvSpPr>
        <p:spPr>
          <a:xfrm>
            <a:off x="12421300" y="584548"/>
            <a:ext cx="7710925" cy="22421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algn="ctr" defTabSz="584200">
              <a:defRPr sz="11200">
                <a:latin typeface="Helvetica Light"/>
                <a:ea typeface="Helvetica Light"/>
                <a:cs typeface="Helvetica Light"/>
                <a:sym typeface="Helvetica Light"/>
              </a:defRPr>
            </a:lvl1pPr>
            <a:lvl2pPr algn="ctr" defTabSz="584200">
              <a:defRPr sz="11200">
                <a:latin typeface="Helvetica Light"/>
                <a:ea typeface="Helvetica Light"/>
                <a:cs typeface="Helvetica Light"/>
                <a:sym typeface="Helvetica Light"/>
              </a:defRPr>
            </a:lvl2pPr>
            <a:lvl3pPr algn="ctr" defTabSz="584200">
              <a:defRPr sz="11200">
                <a:latin typeface="Helvetica Light"/>
                <a:ea typeface="Helvetica Light"/>
                <a:cs typeface="Helvetica Light"/>
                <a:sym typeface="Helvetica Light"/>
              </a:defRPr>
            </a:lvl3pPr>
            <a:lvl4pPr algn="ctr" defTabSz="584200">
              <a:defRPr sz="11200">
                <a:latin typeface="Helvetica Light"/>
                <a:ea typeface="Helvetica Light"/>
                <a:cs typeface="Helvetica Light"/>
                <a:sym typeface="Helvetica Light"/>
              </a:defRPr>
            </a:lvl4pPr>
            <a:lvl5pPr algn="ctr" defTabSz="584200">
              <a:defRPr sz="11200">
                <a:latin typeface="Helvetica Light"/>
                <a:ea typeface="Helvetica Light"/>
                <a:cs typeface="Helvetica Light"/>
                <a:sym typeface="Helvetica Light"/>
              </a:defRPr>
            </a:lvl5pPr>
            <a:lvl6pPr algn="ctr" defTabSz="584200">
              <a:defRPr sz="11200">
                <a:latin typeface="Helvetica Light"/>
                <a:ea typeface="Helvetica Light"/>
                <a:cs typeface="Helvetica Light"/>
                <a:sym typeface="Helvetica Light"/>
              </a:defRPr>
            </a:lvl6pPr>
            <a:lvl7pPr algn="ctr" defTabSz="584200">
              <a:defRPr sz="11200">
                <a:latin typeface="Helvetica Light"/>
                <a:ea typeface="Helvetica Light"/>
                <a:cs typeface="Helvetica Light"/>
                <a:sym typeface="Helvetica Light"/>
              </a:defRPr>
            </a:lvl7pPr>
            <a:lvl8pPr algn="ctr" defTabSz="584200">
              <a:defRPr sz="11200">
                <a:latin typeface="Helvetica Light"/>
                <a:ea typeface="Helvetica Light"/>
                <a:cs typeface="Helvetica Light"/>
                <a:sym typeface="Helvetica Light"/>
              </a:defRPr>
            </a:lvl8pPr>
            <a:lvl9pPr algn="ctr" defTabSz="584200">
              <a:defRPr sz="11200">
                <a:latin typeface="Helvetica Light"/>
                <a:ea typeface="Helvetica Light"/>
                <a:cs typeface="Helvetica Light"/>
                <a:sym typeface="Helvetica Light"/>
              </a:defRPr>
            </a:lvl9pPr>
          </a:lstStyle>
          <a:p>
            <a:pPr algn="l" defTabSz="374904">
              <a:lnSpc>
                <a:spcPct val="120000"/>
              </a:lnSpc>
              <a:defRPr sz="1800"/>
            </a:pPr>
            <a:r>
              <a:rPr lang="en-US" sz="5400" dirty="0">
                <a:solidFill>
                  <a:schemeClr val="tx1">
                    <a:lumMod val="75000"/>
                    <a:lumOff val="25000"/>
                  </a:schemeClr>
                </a:solidFill>
                <a:latin typeface="Avenir Next Demi Bold"/>
                <a:ea typeface="Avenir Next Demi Bold"/>
                <a:cs typeface="Avenir Next Demi Bold"/>
                <a:sym typeface="Avenir Next Demi Bold"/>
              </a:rPr>
              <a:t>Kristján</a:t>
            </a:r>
            <a:br>
              <a:rPr lang="en-US" sz="5400" dirty="0">
                <a:solidFill>
                  <a:schemeClr val="tx1">
                    <a:lumMod val="75000"/>
                    <a:lumOff val="25000"/>
                  </a:schemeClr>
                </a:solidFill>
                <a:latin typeface="Avenir Next Demi Bold"/>
                <a:ea typeface="Avenir Next Demi Bold"/>
                <a:cs typeface="Avenir Next Demi Bold"/>
                <a:sym typeface="Avenir Next Demi Bold"/>
              </a:rPr>
            </a:br>
            <a:r>
              <a:rPr lang="en-US" sz="5400" dirty="0">
                <a:solidFill>
                  <a:schemeClr val="tx1">
                    <a:lumMod val="75000"/>
                    <a:lumOff val="25000"/>
                  </a:schemeClr>
                </a:solidFill>
                <a:latin typeface="Avenir Next Demi Bold"/>
                <a:ea typeface="Avenir Next Demi Bold"/>
                <a:cs typeface="Avenir Next Demi Bold"/>
                <a:sym typeface="Avenir Next Demi Bold"/>
              </a:rPr>
              <a:t>Hjálmarsson</a:t>
            </a:r>
            <a:endParaRPr lang="en-US" sz="5400" dirty="0">
              <a:solidFill>
                <a:schemeClr val="tx1">
                  <a:lumMod val="75000"/>
                  <a:lumOff val="25000"/>
                </a:schemeClr>
              </a:solidFill>
              <a:latin typeface="+mn-lt"/>
              <a:ea typeface="Avenir Next Demi Bold"/>
              <a:cs typeface="Avenir Next Demi Bold"/>
              <a:sym typeface="Avenir Next Demi Bold"/>
            </a:endParaRPr>
          </a:p>
        </p:txBody>
      </p:sp>
      <p:pic>
        <p:nvPicPr>
          <p:cNvPr id="8" name="Picture 7">
            <a:extLst>
              <a:ext uri="{FF2B5EF4-FFF2-40B4-BE49-F238E27FC236}">
                <a16:creationId xmlns:a16="http://schemas.microsoft.com/office/drawing/2014/main" id="{23AA717B-51F8-4E43-9BC1-8BDCBDAED14D}"/>
              </a:ext>
            </a:extLst>
          </p:cNvPr>
          <p:cNvPicPr>
            <a:picLocks noChangeAspect="1"/>
          </p:cNvPicPr>
          <p:nvPr/>
        </p:nvPicPr>
        <p:blipFill rotWithShape="1">
          <a:blip r:embed="rId6">
            <a:extLst>
              <a:ext uri="{28A0092B-C50C-407E-A947-70E740481C1C}">
                <a14:useLocalDpi xmlns:a14="http://schemas.microsoft.com/office/drawing/2010/main" val="0"/>
              </a:ext>
            </a:extLst>
          </a:blip>
          <a:srcRect l="26947" t="461" r="4620" b="-461"/>
          <a:stretch/>
        </p:blipFill>
        <p:spPr>
          <a:xfrm>
            <a:off x="16933" y="0"/>
            <a:ext cx="12132734" cy="13534594"/>
          </a:xfrm>
          <a:prstGeom prst="rect">
            <a:avLst/>
          </a:prstGeom>
        </p:spPr>
      </p:pic>
      <p:sp>
        <p:nvSpPr>
          <p:cNvPr id="4" name="Shape 34"/>
          <p:cNvSpPr>
            <a:spLocks noGrp="1"/>
          </p:cNvSpPr>
          <p:nvPr>
            <p:ph type="title"/>
          </p:nvPr>
        </p:nvSpPr>
        <p:spPr>
          <a:xfrm>
            <a:off x="371364" y="10591769"/>
            <a:ext cx="6567956" cy="1056167"/>
          </a:xfrm>
          <a:prstGeom prst="rect">
            <a:avLst/>
          </a:prstGeom>
        </p:spPr>
        <p:txBody>
          <a:bodyPr anchor="t">
            <a:normAutofit fontScale="90000"/>
          </a:bodyPr>
          <a:lstStyle/>
          <a:p>
            <a:pPr lvl="0" algn="l" defTabSz="374904">
              <a:lnSpc>
                <a:spcPct val="120000"/>
              </a:lnSpc>
              <a:defRPr sz="1800"/>
            </a:pPr>
            <a:r>
              <a:rPr lang="en-US" sz="6000" dirty="0" err="1">
                <a:solidFill>
                  <a:schemeClr val="bg1"/>
                </a:solidFill>
                <a:latin typeface="Avenir Next Demi Bold"/>
                <a:ea typeface="Avenir Next Demi Bold"/>
                <a:cs typeface="Avenir Next Demi Bold"/>
                <a:sym typeface="Avenir Next Demi Bold"/>
              </a:rPr>
              <a:t>Guðrún</a:t>
            </a:r>
            <a:br>
              <a:rPr lang="en-US" sz="6000" dirty="0">
                <a:solidFill>
                  <a:schemeClr val="bg1"/>
                </a:solidFill>
                <a:latin typeface="Avenir Next Demi Bold"/>
                <a:ea typeface="Avenir Next Demi Bold"/>
                <a:cs typeface="Avenir Next Demi Bold"/>
                <a:sym typeface="Avenir Next Demi Bold"/>
              </a:rPr>
            </a:br>
            <a:r>
              <a:rPr lang="en-US" sz="6000" dirty="0" err="1">
                <a:solidFill>
                  <a:schemeClr val="bg1"/>
                </a:solidFill>
                <a:latin typeface="Avenir Next Demi Bold"/>
                <a:ea typeface="Avenir Next Demi Bold"/>
                <a:cs typeface="Avenir Next Demi Bold"/>
                <a:sym typeface="Avenir Next Demi Bold"/>
              </a:rPr>
              <a:t>Ansnes</a:t>
            </a:r>
            <a:endParaRPr lang="en-US" sz="4500" dirty="0">
              <a:solidFill>
                <a:schemeClr val="bg1"/>
              </a:solidFill>
              <a:latin typeface="+mn-lt"/>
              <a:ea typeface="Avenir Next Demi Bold"/>
              <a:cs typeface="Avenir Next Demi Bold"/>
              <a:sym typeface="Avenir Next Demi Bold"/>
            </a:endParaRPr>
          </a:p>
        </p:txBody>
      </p:sp>
    </p:spTree>
    <p:extLst>
      <p:ext uri="{BB962C8B-B14F-4D97-AF65-F5344CB8AC3E}">
        <p14:creationId xmlns:p14="http://schemas.microsoft.com/office/powerpoint/2010/main" val="52748483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9B7DC"/>
        </a:solidFill>
        <a:effectLst/>
      </p:bgPr>
    </p:bg>
    <p:spTree>
      <p:nvGrpSpPr>
        <p:cNvPr id="1" name=""/>
        <p:cNvGrpSpPr/>
        <p:nvPr/>
      </p:nvGrpSpPr>
      <p:grpSpPr>
        <a:xfrm>
          <a:off x="0" y="0"/>
          <a:ext cx="0" cy="0"/>
          <a:chOff x="0" y="0"/>
          <a:chExt cx="0" cy="0"/>
        </a:xfrm>
      </p:grpSpPr>
      <p:sp>
        <p:nvSpPr>
          <p:cNvPr id="5" name="Shape 173"/>
          <p:cNvSpPr/>
          <p:nvPr/>
        </p:nvSpPr>
        <p:spPr>
          <a:xfrm>
            <a:off x="4833936" y="920750"/>
            <a:ext cx="14716128" cy="1171575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pPr lvl="0">
              <a:defRPr sz="1800" b="0">
                <a:solidFill>
                  <a:srgbClr val="000000"/>
                </a:solidFill>
              </a:defRPr>
            </a:pPr>
            <a:r>
              <a:rPr lang="is-IS" sz="8200" b="1" dirty="0">
                <a:solidFill>
                  <a:srgbClr val="FBFFFC"/>
                </a:solidFill>
              </a:rPr>
              <a:t>Hvað er PR-marketing?</a:t>
            </a:r>
            <a:endParaRPr sz="8200" b="1" dirty="0">
              <a:solidFill>
                <a:srgbClr val="FBFFFC"/>
              </a:solidFill>
            </a:endParaRPr>
          </a:p>
        </p:txBody>
      </p:sp>
      <p:pic>
        <p:nvPicPr>
          <p:cNvPr id="4" name="pasted-image.pdf">
            <a:extLst>
              <a:ext uri="{FF2B5EF4-FFF2-40B4-BE49-F238E27FC236}">
                <a16:creationId xmlns:a16="http://schemas.microsoft.com/office/drawing/2014/main" id="{37D2276C-F74B-904D-A2C3-8836A7F6CCD8}"/>
              </a:ext>
            </a:extLst>
          </p:cNvPr>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spTree>
    <p:extLst>
      <p:ext uri="{BB962C8B-B14F-4D97-AF65-F5344CB8AC3E}">
        <p14:creationId xmlns:p14="http://schemas.microsoft.com/office/powerpoint/2010/main" val="90498136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4">
            <a:extLst/>
          </a:blip>
          <a:stretch>
            <a:fillRect/>
          </a:stretch>
        </p:blipFill>
        <p:spPr>
          <a:xfrm>
            <a:off x="22720540" y="12175256"/>
            <a:ext cx="1146496" cy="812924"/>
          </a:xfrm>
          <a:prstGeom prst="rect">
            <a:avLst/>
          </a:prstGeom>
          <a:ln w="12700">
            <a:miter lim="400000"/>
          </a:ln>
        </p:spPr>
      </p:pic>
      <p:sp>
        <p:nvSpPr>
          <p:cNvPr id="4" name="Shape 34"/>
          <p:cNvSpPr>
            <a:spLocks noGrp="1"/>
          </p:cNvSpPr>
          <p:nvPr>
            <p:ph type="title"/>
          </p:nvPr>
        </p:nvSpPr>
        <p:spPr>
          <a:xfrm>
            <a:off x="4079983" y="2390157"/>
            <a:ext cx="16797867" cy="5203750"/>
          </a:xfrm>
          <a:prstGeom prst="rect">
            <a:avLst/>
          </a:prstGeom>
        </p:spPr>
        <p:txBody>
          <a:bodyPr anchor="t">
            <a:normAutofit/>
          </a:bodyPr>
          <a:lstStyle/>
          <a:p>
            <a:pPr lvl="0" algn="l" defTabSz="374904">
              <a:lnSpc>
                <a:spcPct val="120000"/>
              </a:lnSpc>
              <a:defRPr sz="1800"/>
            </a:pPr>
            <a:r>
              <a:rPr lang="en-US" sz="6000" dirty="0">
                <a:solidFill>
                  <a:schemeClr val="tx1">
                    <a:lumMod val="75000"/>
                    <a:lumOff val="25000"/>
                  </a:schemeClr>
                </a:solidFill>
                <a:latin typeface="Avenir Next Demi Bold"/>
                <a:ea typeface="Avenir Next Demi Bold"/>
                <a:cs typeface="Avenir Next Demi Bold"/>
                <a:sym typeface="Avenir Next Demi Bold"/>
              </a:rPr>
              <a:t>PR marketing – </a:t>
            </a:r>
            <a:r>
              <a:rPr lang="en-US" sz="6000" dirty="0" err="1">
                <a:solidFill>
                  <a:schemeClr val="tx1">
                    <a:lumMod val="75000"/>
                    <a:lumOff val="25000"/>
                  </a:schemeClr>
                </a:solidFill>
                <a:latin typeface="Avenir Next Demi Bold"/>
                <a:ea typeface="Avenir Next Demi Bold"/>
                <a:cs typeface="Avenir Next Demi Bold"/>
                <a:sym typeface="Avenir Next Demi Bold"/>
              </a:rPr>
              <a:t>skilgreining</a:t>
            </a:r>
            <a:br>
              <a:rPr lang="en-US" sz="4500" dirty="0">
                <a:solidFill>
                  <a:schemeClr val="tx1">
                    <a:lumMod val="75000"/>
                    <a:lumOff val="25000"/>
                  </a:schemeClr>
                </a:solidFill>
                <a:latin typeface="+mn-lt"/>
                <a:ea typeface="Avenir Next Demi Bold"/>
                <a:cs typeface="Avenir Next Demi Bold"/>
                <a:sym typeface="Avenir Next Demi Bold"/>
              </a:rPr>
            </a:br>
            <a:endParaRPr lang="en-US" sz="4500" dirty="0">
              <a:solidFill>
                <a:schemeClr val="tx1">
                  <a:lumMod val="75000"/>
                  <a:lumOff val="25000"/>
                </a:schemeClr>
              </a:solidFill>
              <a:latin typeface="+mn-lt"/>
              <a:ea typeface="Avenir Next Demi Bold"/>
              <a:cs typeface="Avenir Next Demi Bold"/>
              <a:sym typeface="Avenir Next Demi Bold"/>
            </a:endParaRPr>
          </a:p>
        </p:txBody>
      </p:sp>
      <p:sp>
        <p:nvSpPr>
          <p:cNvPr id="7" name="TextBox 6"/>
          <p:cNvSpPr txBox="1"/>
          <p:nvPr/>
        </p:nvSpPr>
        <p:spPr>
          <a:xfrm>
            <a:off x="4064000" y="4140725"/>
            <a:ext cx="16625855" cy="55303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Fá efni birt í</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ritstjórnarhluta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fjölmiðla </a:t>
            </a:r>
            <a:r>
              <a:rPr lang="en-US" dirty="0">
                <a:solidFill>
                  <a:schemeClr val="tx1">
                    <a:lumMod val="75000"/>
                    <a:lumOff val="25000"/>
                  </a:schemeClr>
                </a:solidFill>
                <a:latin typeface="Avenir Book"/>
                <a:ea typeface="Avenir Next Demi Bold"/>
                <a:cs typeface="Avenir Book"/>
                <a:sym typeface="Avenir Next Demi Bold"/>
              </a:rPr>
              <a:t>en </a:t>
            </a:r>
            <a:r>
              <a:rPr lang="en-US" dirty="0" err="1">
                <a:solidFill>
                  <a:schemeClr val="tx1">
                    <a:lumMod val="75000"/>
                    <a:lumOff val="25000"/>
                  </a:schemeClr>
                </a:solidFill>
                <a:latin typeface="Avenir Book"/>
                <a:ea typeface="Avenir Next Demi Bold"/>
                <a:cs typeface="Avenir Book"/>
                <a:sym typeface="Avenir Next Demi Bold"/>
              </a:rPr>
              <a:t>ekki</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sem</a:t>
            </a:r>
            <a:r>
              <a:rPr lang="en-US" dirty="0">
                <a:solidFill>
                  <a:schemeClr val="tx1">
                    <a:lumMod val="75000"/>
                    <a:lumOff val="25000"/>
                  </a:schemeClr>
                </a:solidFill>
                <a:latin typeface="Avenir Book"/>
                <a:ea typeface="Avenir Next Demi Bold"/>
                <a:cs typeface="Avenir Book"/>
                <a:sym typeface="Avenir Next Demi Bold"/>
              </a:rPr>
              <a:t> </a:t>
            </a:r>
            <a:br>
              <a:rPr lang="en-US" dirty="0">
                <a:solidFill>
                  <a:schemeClr val="tx1">
                    <a:lumMod val="75000"/>
                    <a:lumOff val="25000"/>
                  </a:schemeClr>
                </a:solidFill>
                <a:latin typeface="Avenir Book"/>
                <a:ea typeface="Avenir Next Demi Bold"/>
                <a:cs typeface="Avenir Book"/>
                <a:sym typeface="Avenir Next Demi Bold"/>
              </a:rPr>
            </a:br>
            <a:r>
              <a:rPr lang="en-US" dirty="0" err="1">
                <a:solidFill>
                  <a:schemeClr val="tx1">
                    <a:lumMod val="75000"/>
                    <a:lumOff val="25000"/>
                  </a:schemeClr>
                </a:solidFill>
                <a:latin typeface="Avenir Book"/>
                <a:ea typeface="Avenir Next Demi Bold"/>
                <a:cs typeface="Avenir Book"/>
                <a:sym typeface="Avenir Next Demi Bold"/>
              </a:rPr>
              <a:t>auglýsingu í skilgreindum auglýsingaplássum</a:t>
            </a:r>
            <a:r>
              <a:rPr lang="en-US" dirty="0">
                <a:solidFill>
                  <a:schemeClr val="tx1">
                    <a:lumMod val="75000"/>
                    <a:lumOff val="25000"/>
                  </a:schemeClr>
                </a:solidFill>
                <a:latin typeface="Avenir Book"/>
                <a:ea typeface="Avenir Next Demi Bold"/>
                <a:cs typeface="Avenir Book"/>
                <a:sym typeface="Avenir Next Demi Bold"/>
              </a:rPr>
              <a:t>  </a:t>
            </a:r>
            <a:br>
              <a:rPr lang="en-US" dirty="0">
                <a:solidFill>
                  <a:schemeClr val="tx1">
                    <a:lumMod val="75000"/>
                    <a:lumOff val="25000"/>
                  </a:schemeClr>
                </a:solidFill>
                <a:latin typeface="Avenir Book"/>
                <a:ea typeface="Avenir Next Demi Bold"/>
                <a:cs typeface="Avenir Book"/>
                <a:sym typeface="Avenir Next Demi Bold"/>
              </a:rPr>
            </a:b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Markmiðið er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að</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sannfæra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blaðamenn</a:t>
            </a:r>
            <a:r>
              <a:rPr lang="en-US" dirty="0">
                <a:solidFill>
                  <a:schemeClr val="tx1">
                    <a:lumMod val="75000"/>
                    <a:lumOff val="25000"/>
                  </a:schemeClr>
                </a:solidFill>
                <a:latin typeface="Avenir Book"/>
                <a:ea typeface="Avenir Next Demi Bold"/>
                <a:cs typeface="Avenir Book"/>
                <a:sym typeface="Avenir Next Demi Bold"/>
              </a:rPr>
              <a:t> um </a:t>
            </a:r>
            <a:r>
              <a:rPr lang="en-US" dirty="0" err="1">
                <a:solidFill>
                  <a:schemeClr val="tx1">
                    <a:lumMod val="75000"/>
                    <a:lumOff val="25000"/>
                  </a:schemeClr>
                </a:solidFill>
                <a:latin typeface="Avenir Book"/>
                <a:ea typeface="Avenir Next Demi Bold"/>
                <a:cs typeface="Avenir Book"/>
                <a:sym typeface="Avenir Next Demi Bold"/>
              </a:rPr>
              <a:t>að</a:t>
            </a:r>
            <a:r>
              <a:rPr lang="en-US" dirty="0">
                <a:solidFill>
                  <a:schemeClr val="tx1">
                    <a:lumMod val="75000"/>
                    <a:lumOff val="25000"/>
                  </a:schemeClr>
                </a:solidFill>
                <a:latin typeface="Avenir Book"/>
                <a:ea typeface="Avenir Next Demi Bold"/>
                <a:cs typeface="Avenir Book"/>
                <a:sym typeface="Avenir Next Demi Bold"/>
              </a:rPr>
              <a:t> </a:t>
            </a:r>
            <a:br>
              <a:rPr lang="en-US" dirty="0">
                <a:solidFill>
                  <a:schemeClr val="tx1">
                    <a:lumMod val="75000"/>
                    <a:lumOff val="25000"/>
                  </a:schemeClr>
                </a:solidFill>
                <a:latin typeface="Avenir Book"/>
                <a:ea typeface="Avenir Next Demi Bold"/>
                <a:cs typeface="Avenir Book"/>
                <a:sym typeface="Avenir Next Demi Bold"/>
              </a:rPr>
            </a:br>
            <a:r>
              <a:rPr lang="en-US" dirty="0" err="1">
                <a:solidFill>
                  <a:schemeClr val="tx1">
                    <a:lumMod val="75000"/>
                    <a:lumOff val="25000"/>
                  </a:schemeClr>
                </a:solidFill>
                <a:latin typeface="Avenir Book"/>
                <a:ea typeface="Avenir Next Demi Bold"/>
                <a:cs typeface="Avenir Book"/>
                <a:sym typeface="Avenir Next Demi Bold"/>
              </a:rPr>
              <a:t>skrifa/birta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jákvæða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frétt</a:t>
            </a:r>
            <a:r>
              <a:rPr lang="en-US" dirty="0">
                <a:solidFill>
                  <a:schemeClr val="tx1">
                    <a:lumMod val="75000"/>
                    <a:lumOff val="25000"/>
                  </a:schemeClr>
                </a:solidFill>
                <a:latin typeface="Avenir Book"/>
                <a:ea typeface="Avenir Next Demi Bold"/>
                <a:cs typeface="Avenir Book"/>
                <a:sym typeface="Avenir Next Demi Bold"/>
              </a:rPr>
              <a:t> um </a:t>
            </a:r>
            <a:r>
              <a:rPr lang="en-US" dirty="0" err="1">
                <a:solidFill>
                  <a:schemeClr val="tx1">
                    <a:lumMod val="75000"/>
                    <a:lumOff val="25000"/>
                  </a:schemeClr>
                </a:solidFill>
                <a:latin typeface="Avenir Book"/>
                <a:ea typeface="Avenir Next Demi Bold"/>
                <a:cs typeface="Avenir Book"/>
                <a:sym typeface="Avenir Next Demi Bold"/>
              </a:rPr>
              <a:t>þig</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vöruna</a:t>
            </a:r>
            <a:r>
              <a:rPr lang="en-US" dirty="0">
                <a:solidFill>
                  <a:schemeClr val="tx1">
                    <a:lumMod val="75000"/>
                    <a:lumOff val="25000"/>
                  </a:schemeClr>
                </a:solidFill>
                <a:latin typeface="Avenir Book"/>
                <a:ea typeface="Avenir Next Demi Bold"/>
                <a:cs typeface="Avenir Book"/>
                <a:sym typeface="Avenir Next Demi Bold"/>
              </a:rPr>
              <a:t> eða </a:t>
            </a:r>
            <a:r>
              <a:rPr lang="en-US" dirty="0" err="1">
                <a:solidFill>
                  <a:schemeClr val="tx1">
                    <a:lumMod val="75000"/>
                    <a:lumOff val="25000"/>
                  </a:schemeClr>
                </a:solidFill>
                <a:latin typeface="Avenir Book"/>
                <a:ea typeface="Avenir Next Demi Bold"/>
                <a:cs typeface="Avenir Book"/>
                <a:sym typeface="Avenir Next Demi Bold"/>
              </a:rPr>
              <a:t>málefnið</a:t>
            </a:r>
            <a:br>
              <a:rPr lang="en-US" dirty="0" err="1">
                <a:solidFill>
                  <a:schemeClr val="tx1">
                    <a:lumMod val="75000"/>
                    <a:lumOff val="25000"/>
                  </a:schemeClr>
                </a:solidFill>
                <a:latin typeface="Avenir Book"/>
                <a:ea typeface="Avenir Next Demi Bold"/>
                <a:cs typeface="Avenir Book"/>
                <a:sym typeface="Avenir Next Demi Bold"/>
              </a:rPr>
            </a:b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endParaRPr lang="en-US" dirty="0">
              <a:solidFill>
                <a:schemeClr val="tx1">
                  <a:lumMod val="75000"/>
                  <a:lumOff val="25000"/>
                </a:schemeClr>
              </a:solidFill>
              <a:latin typeface="Avenir Book"/>
              <a:ea typeface="Avenir Next Demi Bold"/>
              <a:cs typeface="Avenir Book"/>
              <a:sym typeface="Avenir Next Demi Bold"/>
            </a:endParaRPr>
          </a:p>
        </p:txBody>
      </p:sp>
      <p:pic>
        <p:nvPicPr>
          <p:cNvPr id="14" name="pasted-image.pdf"/>
          <p:cNvPicPr/>
          <p:nvPr/>
        </p:nvPicPr>
        <p:blipFill>
          <a:blip r:embed="rId5">
            <a:extLst/>
          </a:blip>
          <a:stretch>
            <a:fillRect/>
          </a:stretch>
        </p:blipFill>
        <p:spPr>
          <a:xfrm flipV="1">
            <a:off x="4116917" y="3889559"/>
            <a:ext cx="16169746" cy="45719"/>
          </a:xfrm>
          <a:prstGeom prst="rect">
            <a:avLst/>
          </a:prstGeom>
          <a:ln w="12700">
            <a:miter lim="400000"/>
          </a:ln>
        </p:spPr>
      </p:pic>
    </p:spTree>
    <p:extLst>
      <p:ext uri="{BB962C8B-B14F-4D97-AF65-F5344CB8AC3E}">
        <p14:creationId xmlns:p14="http://schemas.microsoft.com/office/powerpoint/2010/main" val="108086873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p:cNvPicPr/>
          <p:nvPr/>
        </p:nvPicPr>
        <p:blipFill>
          <a:blip r:embed="rId3">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pic>
        <p:nvPicPr>
          <p:cNvPr id="6" name="pasted-image.pdf"/>
          <p:cNvPicPr/>
          <p:nvPr/>
        </p:nvPicPr>
        <p:blipFill>
          <a:blip r:embed="rId4">
            <a:extLst/>
          </a:blip>
          <a:stretch>
            <a:fillRect/>
          </a:stretch>
        </p:blipFill>
        <p:spPr>
          <a:xfrm>
            <a:off x="22720540" y="12175256"/>
            <a:ext cx="1146496" cy="812924"/>
          </a:xfrm>
          <a:prstGeom prst="rect">
            <a:avLst/>
          </a:prstGeom>
          <a:ln w="12700">
            <a:miter lim="400000"/>
          </a:ln>
        </p:spPr>
      </p:pic>
      <p:sp>
        <p:nvSpPr>
          <p:cNvPr id="4" name="Shape 34"/>
          <p:cNvSpPr>
            <a:spLocks noGrp="1"/>
          </p:cNvSpPr>
          <p:nvPr>
            <p:ph type="title"/>
          </p:nvPr>
        </p:nvSpPr>
        <p:spPr>
          <a:xfrm>
            <a:off x="4079983" y="2390157"/>
            <a:ext cx="16797867" cy="5203750"/>
          </a:xfrm>
          <a:prstGeom prst="rect">
            <a:avLst/>
          </a:prstGeom>
        </p:spPr>
        <p:txBody>
          <a:bodyPr anchor="t">
            <a:normAutofit/>
          </a:bodyPr>
          <a:lstStyle/>
          <a:p>
            <a:pPr lvl="0" algn="l" defTabSz="374904">
              <a:lnSpc>
                <a:spcPct val="120000"/>
              </a:lnSpc>
              <a:defRPr sz="1800"/>
            </a:pPr>
            <a:r>
              <a:rPr lang="en-US" sz="6000" dirty="0" err="1">
                <a:solidFill>
                  <a:schemeClr val="tx1">
                    <a:lumMod val="75000"/>
                    <a:lumOff val="25000"/>
                  </a:schemeClr>
                </a:solidFill>
                <a:latin typeface="Avenir Next Demi Bold"/>
                <a:ea typeface="Avenir Next Demi Bold"/>
                <a:cs typeface="Avenir Next Demi Bold"/>
                <a:sym typeface="Avenir Next Demi Bold"/>
              </a:rPr>
              <a:t>Munur</a:t>
            </a:r>
            <a:r>
              <a:rPr lang="en-US" sz="6000" dirty="0">
                <a:solidFill>
                  <a:schemeClr val="tx1">
                    <a:lumMod val="75000"/>
                    <a:lumOff val="25000"/>
                  </a:schemeClr>
                </a:solidFill>
                <a:latin typeface="Avenir Next Demi Bold"/>
                <a:ea typeface="Avenir Next Demi Bold"/>
                <a:cs typeface="Avenir Next Demi Bold"/>
                <a:sym typeface="Avenir Next Demi Bold"/>
              </a:rPr>
              <a:t> </a:t>
            </a:r>
            <a:r>
              <a:rPr lang="en-US" sz="6000" dirty="0" err="1">
                <a:solidFill>
                  <a:schemeClr val="tx1">
                    <a:lumMod val="75000"/>
                    <a:lumOff val="25000"/>
                  </a:schemeClr>
                </a:solidFill>
                <a:latin typeface="Avenir Next Demi Bold"/>
                <a:ea typeface="Avenir Next Demi Bold"/>
                <a:cs typeface="Avenir Next Demi Bold"/>
                <a:sym typeface="Avenir Next Demi Bold"/>
              </a:rPr>
              <a:t>á</a:t>
            </a:r>
            <a:r>
              <a:rPr lang="en-US" sz="6000" dirty="0">
                <a:solidFill>
                  <a:schemeClr val="tx1">
                    <a:lumMod val="75000"/>
                    <a:lumOff val="25000"/>
                  </a:schemeClr>
                </a:solidFill>
                <a:latin typeface="Avenir Next Demi Bold"/>
                <a:ea typeface="Avenir Next Demi Bold"/>
                <a:cs typeface="Avenir Next Demi Bold"/>
                <a:sym typeface="Avenir Next Demi Bold"/>
              </a:rPr>
              <a:t> </a:t>
            </a:r>
            <a:r>
              <a:rPr lang="en-US" sz="6000" dirty="0" err="1">
                <a:solidFill>
                  <a:schemeClr val="tx1">
                    <a:lumMod val="75000"/>
                    <a:lumOff val="25000"/>
                  </a:schemeClr>
                </a:solidFill>
                <a:latin typeface="Avenir Next Demi Bold"/>
                <a:ea typeface="Avenir Next Demi Bold"/>
                <a:cs typeface="Avenir Next Demi Bold"/>
                <a:sym typeface="Avenir Next Demi Bold"/>
              </a:rPr>
              <a:t>auglýsingum</a:t>
            </a:r>
            <a:r>
              <a:rPr lang="en-US" sz="6000" dirty="0">
                <a:solidFill>
                  <a:schemeClr val="tx1">
                    <a:lumMod val="75000"/>
                    <a:lumOff val="25000"/>
                  </a:schemeClr>
                </a:solidFill>
                <a:latin typeface="Avenir Next Demi Bold"/>
                <a:ea typeface="Avenir Next Demi Bold"/>
                <a:cs typeface="Avenir Next Demi Bold"/>
                <a:sym typeface="Avenir Next Demi Bold"/>
              </a:rPr>
              <a:t> </a:t>
            </a:r>
            <a:r>
              <a:rPr lang="en-US" sz="6000" dirty="0" err="1">
                <a:solidFill>
                  <a:schemeClr val="tx1">
                    <a:lumMod val="75000"/>
                    <a:lumOff val="25000"/>
                  </a:schemeClr>
                </a:solidFill>
                <a:latin typeface="Avenir Next Demi Bold"/>
                <a:ea typeface="Avenir Next Demi Bold"/>
                <a:cs typeface="Avenir Next Demi Bold"/>
                <a:sym typeface="Avenir Next Demi Bold"/>
              </a:rPr>
              <a:t>og</a:t>
            </a:r>
            <a:r>
              <a:rPr lang="en-US" sz="6000" dirty="0">
                <a:solidFill>
                  <a:schemeClr val="tx1">
                    <a:lumMod val="75000"/>
                    <a:lumOff val="25000"/>
                  </a:schemeClr>
                </a:solidFill>
                <a:latin typeface="Avenir Next Demi Bold"/>
                <a:ea typeface="Avenir Next Demi Bold"/>
                <a:cs typeface="Avenir Next Demi Bold"/>
                <a:sym typeface="Avenir Next Demi Bold"/>
              </a:rPr>
              <a:t> PR</a:t>
            </a:r>
            <a:endParaRPr lang="en-US" sz="4500" dirty="0">
              <a:solidFill>
                <a:schemeClr val="tx1">
                  <a:lumMod val="75000"/>
                  <a:lumOff val="25000"/>
                </a:schemeClr>
              </a:solidFill>
              <a:latin typeface="+mn-lt"/>
              <a:ea typeface="Avenir Next Demi Bold"/>
              <a:cs typeface="Avenir Next Demi Bold"/>
              <a:sym typeface="Avenir Next Demi Bold"/>
            </a:endParaRPr>
          </a:p>
        </p:txBody>
      </p:sp>
      <p:sp>
        <p:nvSpPr>
          <p:cNvPr id="7" name="TextBox 6"/>
          <p:cNvSpPr txBox="1"/>
          <p:nvPr/>
        </p:nvSpPr>
        <p:spPr>
          <a:xfrm>
            <a:off x="4064000" y="4177886"/>
            <a:ext cx="16625855" cy="55303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pPr algn="l" rtl="0" latinLnBrk="1" hangingPunct="0"/>
            <a:r>
              <a:rPr lang="en-US" sz="4400" dirty="0" err="1">
                <a:solidFill>
                  <a:schemeClr val="tx1">
                    <a:lumMod val="75000"/>
                    <a:lumOff val="25000"/>
                  </a:schemeClr>
                </a:solidFill>
                <a:latin typeface="Avenir Next Demi Bold"/>
                <a:ea typeface="Avenir Next Demi Bold"/>
                <a:cs typeface="Avenir Next Demi Bold"/>
                <a:sym typeface="Avenir Next Demi Bold"/>
              </a:rPr>
              <a:t>Auglýsingar</a:t>
            </a:r>
            <a:r>
              <a:rPr lang="en-US" sz="4400" dirty="0">
                <a:solidFill>
                  <a:schemeClr val="tx1">
                    <a:lumMod val="75000"/>
                    <a:lumOff val="25000"/>
                  </a:schemeClr>
                </a:solidFill>
                <a:latin typeface="Avenir Next Demi Bold"/>
                <a:ea typeface="Avenir Next Demi Bold"/>
                <a:cs typeface="Avenir Next Demi Bold"/>
                <a:sym typeface="Avenir Next Demi Bold"/>
              </a:rPr>
              <a:t>                       </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Greitt</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fyrir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umfjöllun</a:t>
            </a:r>
            <a:r>
              <a:rPr lang="en-US" dirty="0">
                <a:solidFill>
                  <a:schemeClr val="tx1">
                    <a:lumMod val="75000"/>
                    <a:lumOff val="25000"/>
                  </a:schemeClr>
                </a:solidFill>
                <a:latin typeface="Avenir Book"/>
                <a:ea typeface="Avenir Next Demi Bold"/>
                <a:cs typeface="Avenir Book"/>
                <a:sym typeface="Avenir Next Demi Bold"/>
              </a:rPr>
              <a:t>     </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Örugg</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staðsetning</a:t>
            </a:r>
            <a:r>
              <a:rPr lang="en-US" dirty="0">
                <a:solidFill>
                  <a:schemeClr val="tx1">
                    <a:lumMod val="75000"/>
                    <a:lumOff val="25000"/>
                  </a:schemeClr>
                </a:solidFill>
                <a:latin typeface="Avenir Book"/>
                <a:ea typeface="Avenir Next Demi Bold"/>
                <a:cs typeface="Avenir Book"/>
                <a:sym typeface="Avenir Next Demi Bold"/>
              </a:rPr>
              <a:t>          </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Fullkomin</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stjórn</a:t>
            </a:r>
            <a:r>
              <a:rPr lang="en-US" dirty="0">
                <a:solidFill>
                  <a:schemeClr val="tx1">
                    <a:lumMod val="75000"/>
                    <a:lumOff val="25000"/>
                  </a:schemeClr>
                </a:solidFill>
                <a:latin typeface="Avenir Book"/>
                <a:ea typeface="Avenir Next Demi Bold"/>
                <a:cs typeface="Avenir Book"/>
                <a:sym typeface="Avenir Next Demi Bold"/>
              </a:rPr>
              <a:t> </a:t>
            </a:r>
            <a:br>
              <a:rPr lang="en-US" dirty="0">
                <a:solidFill>
                  <a:schemeClr val="tx1">
                    <a:lumMod val="75000"/>
                    <a:lumOff val="25000"/>
                  </a:schemeClr>
                </a:solidFill>
                <a:latin typeface="Avenir Book"/>
                <a:ea typeface="Avenir Next Demi Bold"/>
                <a:cs typeface="Avenir Book"/>
                <a:sym typeface="Avenir Next Demi Bold"/>
              </a:rPr>
            </a:br>
            <a:r>
              <a:rPr lang="en-US" dirty="0" err="1">
                <a:solidFill>
                  <a:schemeClr val="tx1">
                    <a:lumMod val="75000"/>
                    <a:lumOff val="25000"/>
                  </a:schemeClr>
                </a:solidFill>
                <a:latin typeface="Avenir Book"/>
                <a:ea typeface="Avenir Next Demi Bold"/>
                <a:cs typeface="Avenir Book"/>
                <a:sym typeface="Avenir Next Demi Bold"/>
              </a:rPr>
              <a:t>á</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skilaboðum</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og</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útliti</a:t>
            </a:r>
            <a:r>
              <a:rPr lang="en-US" dirty="0">
                <a:solidFill>
                  <a:schemeClr val="tx1">
                    <a:lumMod val="75000"/>
                    <a:lumOff val="25000"/>
                  </a:schemeClr>
                </a:solidFill>
                <a:latin typeface="Avenir Book"/>
                <a:ea typeface="Avenir Next Demi Bold"/>
                <a:cs typeface="Avenir Book"/>
                <a:sym typeface="Avenir Next Demi Bold"/>
              </a:rPr>
              <a:t>                  </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Fólk</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er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tortryggið</a:t>
            </a:r>
            <a:r>
              <a:rPr lang="en-US" dirty="0">
                <a:solidFill>
                  <a:schemeClr val="tx1">
                    <a:lumMod val="75000"/>
                    <a:lumOff val="25000"/>
                  </a:schemeClr>
                </a:solidFill>
                <a:latin typeface="Avenir Book"/>
                <a:ea typeface="Avenir Next Demi Bold"/>
                <a:cs typeface="Avenir Book"/>
                <a:sym typeface="Avenir Next Demi Bold"/>
              </a:rPr>
              <a:t>                            </a:t>
            </a: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Dýrara</a:t>
            </a:r>
            <a:endParaRPr kumimoji="0" lang="en-US" b="0" i="0" u="none" strike="noStrike" cap="none" spc="0" normalizeH="0" baseline="0" dirty="0">
              <a:ln>
                <a:noFill/>
              </a:ln>
              <a:solidFill>
                <a:srgbClr val="000000"/>
              </a:solidFill>
              <a:effectLst/>
              <a:uFillTx/>
              <a:latin typeface="Avenir Book"/>
              <a:cs typeface="Avenir Book"/>
              <a:sym typeface="Helvetica Light"/>
            </a:endParaRPr>
          </a:p>
        </p:txBody>
      </p:sp>
      <p:pic>
        <p:nvPicPr>
          <p:cNvPr id="14" name="pasted-image.pdf"/>
          <p:cNvPicPr/>
          <p:nvPr/>
        </p:nvPicPr>
        <p:blipFill>
          <a:blip r:embed="rId5">
            <a:extLst/>
          </a:blip>
          <a:stretch>
            <a:fillRect/>
          </a:stretch>
        </p:blipFill>
        <p:spPr>
          <a:xfrm flipV="1">
            <a:off x="4116917" y="3889559"/>
            <a:ext cx="16169746" cy="45719"/>
          </a:xfrm>
          <a:prstGeom prst="rect">
            <a:avLst/>
          </a:prstGeom>
          <a:ln w="12700">
            <a:miter lim="400000"/>
          </a:ln>
        </p:spPr>
      </p:pic>
      <p:sp>
        <p:nvSpPr>
          <p:cNvPr id="8" name="TextBox 7"/>
          <p:cNvSpPr txBox="1"/>
          <p:nvPr/>
        </p:nvSpPr>
        <p:spPr>
          <a:xfrm>
            <a:off x="12235201" y="4177886"/>
            <a:ext cx="16625855" cy="55303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pPr algn="l" rtl="0" latinLnBrk="1" hangingPunct="0"/>
            <a:r>
              <a:rPr lang="en-US" sz="4400" dirty="0" err="1">
                <a:solidFill>
                  <a:schemeClr val="tx1">
                    <a:lumMod val="75000"/>
                    <a:lumOff val="25000"/>
                  </a:schemeClr>
                </a:solidFill>
                <a:latin typeface="Avenir Next Demi Bold"/>
                <a:ea typeface="Avenir Next Demi Bold"/>
                <a:cs typeface="Avenir Next Demi Bold"/>
                <a:sym typeface="Avenir Next Demi Bold"/>
              </a:rPr>
              <a:t>Almannatengsl</a:t>
            </a:r>
            <a:endParaRPr lang="en-US" sz="4400" dirty="0">
              <a:solidFill>
                <a:schemeClr val="tx1">
                  <a:lumMod val="75000"/>
                  <a:lumOff val="25000"/>
                </a:schemeClr>
              </a:solidFill>
              <a:latin typeface="Avenir Next Demi Bold"/>
              <a:ea typeface="Avenir Next Demi Bold"/>
              <a:cs typeface="Avenir Next Demi Bold"/>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Umfjöllun</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er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áunnin</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Staðsetning</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er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ekki</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örugg</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Minni</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stjórn</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á</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skilaboðum</a:t>
            </a:r>
            <a:r>
              <a:rPr lang="en-US" dirty="0">
                <a:solidFill>
                  <a:schemeClr val="tx1">
                    <a:lumMod val="75000"/>
                    <a:lumOff val="25000"/>
                  </a:schemeClr>
                </a:solidFill>
                <a:latin typeface="Avenir Book"/>
                <a:ea typeface="Avenir Next Demi Bold"/>
                <a:cs typeface="Avenir Book"/>
                <a:sym typeface="Avenir Next Demi Bold"/>
              </a:rPr>
              <a:t> </a:t>
            </a:r>
            <a:br>
              <a:rPr lang="en-US" dirty="0">
                <a:solidFill>
                  <a:schemeClr val="tx1">
                    <a:lumMod val="75000"/>
                    <a:lumOff val="25000"/>
                  </a:schemeClr>
                </a:solidFill>
                <a:latin typeface="Avenir Book"/>
                <a:ea typeface="Avenir Next Demi Bold"/>
                <a:cs typeface="Avenir Book"/>
                <a:sym typeface="Avenir Next Demi Bold"/>
              </a:rPr>
            </a:br>
            <a:r>
              <a:rPr lang="en-US" dirty="0" err="1">
                <a:solidFill>
                  <a:schemeClr val="tx1">
                    <a:lumMod val="75000"/>
                    <a:lumOff val="25000"/>
                  </a:schemeClr>
                </a:solidFill>
                <a:latin typeface="Avenir Book"/>
                <a:ea typeface="Avenir Next Demi Bold"/>
                <a:cs typeface="Avenir Book"/>
                <a:sym typeface="Avenir Next Demi Bold"/>
              </a:rPr>
              <a:t>eða</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útliti</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Fólk</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treystir</a:t>
            </a:r>
            <a:r>
              <a:rPr lang="en-US" dirty="0">
                <a:solidFill>
                  <a:schemeClr val="tx1">
                    <a:lumMod val="75000"/>
                    <a:lumOff val="25000"/>
                  </a:schemeClr>
                </a:solidFill>
                <a:latin typeface="Avenir Book"/>
                <a:ea typeface="Avenir Next Demi Bold"/>
                <a:cs typeface="Avenir Book"/>
                <a:sym typeface="Avenir Next Demi Bold"/>
              </a:rPr>
              <a:t> </a:t>
            </a:r>
            <a:r>
              <a:rPr lang="en-US" dirty="0" err="1">
                <a:solidFill>
                  <a:schemeClr val="tx1">
                    <a:lumMod val="75000"/>
                    <a:lumOff val="25000"/>
                  </a:schemeClr>
                </a:solidFill>
                <a:latin typeface="Avenir Book"/>
                <a:ea typeface="Avenir Next Demi Bold"/>
                <a:cs typeface="Avenir Book"/>
                <a:sym typeface="Avenir Next Demi Bold"/>
              </a:rPr>
              <a:t>frekar</a:t>
            </a:r>
            <a:endParaRPr lang="en-US" dirty="0">
              <a:solidFill>
                <a:schemeClr val="tx1">
                  <a:lumMod val="75000"/>
                  <a:lumOff val="25000"/>
                </a:schemeClr>
              </a:solidFill>
              <a:latin typeface="Avenir Book"/>
              <a:ea typeface="Avenir Next Demi Bold"/>
              <a:cs typeface="Avenir Book"/>
              <a:sym typeface="Avenir Next Demi Bold"/>
            </a:endParaRPr>
          </a:p>
          <a:p>
            <a:pPr marL="685800" indent="-685800" algn="l" rtl="0" latinLnBrk="1" hangingPunct="0">
              <a:buFont typeface="Arial"/>
              <a:buChar char="•"/>
            </a:pPr>
            <a:r>
              <a:rPr lang="en-US" dirty="0" err="1">
                <a:solidFill>
                  <a:schemeClr val="tx1">
                    <a:lumMod val="75000"/>
                    <a:lumOff val="25000"/>
                  </a:schemeClr>
                </a:solidFill>
                <a:latin typeface="Avenir Book"/>
                <a:ea typeface="Avenir Next Demi Bold"/>
                <a:cs typeface="Avenir Book"/>
                <a:sym typeface="Avenir Next Demi Bold"/>
              </a:rPr>
              <a:t>Ódýrara</a:t>
            </a:r>
            <a:endParaRPr kumimoji="0" lang="en-US" b="0" i="0" u="none" strike="noStrike" cap="none" spc="0" normalizeH="0" baseline="0" dirty="0">
              <a:ln>
                <a:noFill/>
              </a:ln>
              <a:solidFill>
                <a:srgbClr val="000000"/>
              </a:solidFill>
              <a:effectLst/>
              <a:uFillTx/>
              <a:latin typeface="Avenir Book"/>
              <a:cs typeface="Avenir Book"/>
              <a:sym typeface="Helvetica Light"/>
            </a:endParaRPr>
          </a:p>
        </p:txBody>
      </p:sp>
    </p:spTree>
    <p:extLst>
      <p:ext uri="{BB962C8B-B14F-4D97-AF65-F5344CB8AC3E}">
        <p14:creationId xmlns:p14="http://schemas.microsoft.com/office/powerpoint/2010/main" val="205564761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767E"/>
        </a:solidFill>
        <a:effectLst/>
      </p:bgPr>
    </p:bg>
    <p:spTree>
      <p:nvGrpSpPr>
        <p:cNvPr id="1" name=""/>
        <p:cNvGrpSpPr/>
        <p:nvPr/>
      </p:nvGrpSpPr>
      <p:grpSpPr>
        <a:xfrm>
          <a:off x="0" y="0"/>
          <a:ext cx="0" cy="0"/>
          <a:chOff x="0" y="0"/>
          <a:chExt cx="0" cy="0"/>
        </a:xfrm>
      </p:grpSpPr>
      <p:sp>
        <p:nvSpPr>
          <p:cNvPr id="5" name="Shape 173"/>
          <p:cNvSpPr/>
          <p:nvPr/>
        </p:nvSpPr>
        <p:spPr>
          <a:xfrm>
            <a:off x="3102245" y="4357687"/>
            <a:ext cx="18179511" cy="50006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374904">
              <a:lnSpc>
                <a:spcPct val="120000"/>
              </a:lnSpc>
              <a:defRPr sz="8200" b="1">
                <a:solidFill>
                  <a:srgbClr val="FBFFFC"/>
                </a:solidFill>
                <a:latin typeface="Avenir Next Demi Bold"/>
                <a:ea typeface="Avenir Next Demi Bold"/>
                <a:cs typeface="Avenir Next Demi Bold"/>
                <a:sym typeface="Avenir Next Demi Bold"/>
              </a:defRPr>
            </a:lvl1pPr>
          </a:lstStyle>
          <a:p>
            <a:r>
              <a:rPr lang="en-US" dirty="0" err="1"/>
              <a:t>Hversu verðmætt er PR?</a:t>
            </a:r>
            <a:endParaRPr lang="en-US" dirty="0"/>
          </a:p>
        </p:txBody>
      </p:sp>
      <p:pic>
        <p:nvPicPr>
          <p:cNvPr id="4" name="pasted-image.pdf">
            <a:extLst>
              <a:ext uri="{FF2B5EF4-FFF2-40B4-BE49-F238E27FC236}">
                <a16:creationId xmlns:a16="http://schemas.microsoft.com/office/drawing/2014/main" id="{60E29419-4814-A140-9BF7-6B4E742D0509}"/>
              </a:ext>
            </a:extLst>
          </p:cNvPr>
          <p:cNvPicPr/>
          <p:nvPr/>
        </p:nvPicPr>
        <p:blipFill>
          <a:blip r:embed="rId2">
            <a:extLst>
              <a:ext uri="{28A0092B-C50C-407E-A947-70E740481C1C}">
                <a14:useLocalDpi xmlns:a14="http://schemas.microsoft.com/office/drawing/2010/main" val="0"/>
              </a:ext>
            </a:extLst>
          </a:blip>
          <a:stretch>
            <a:fillRect/>
          </a:stretch>
        </p:blipFill>
        <p:spPr>
          <a:xfrm>
            <a:off x="0" y="13465480"/>
            <a:ext cx="24384000" cy="262915"/>
          </a:xfrm>
          <a:prstGeom prst="rect">
            <a:avLst/>
          </a:prstGeom>
          <a:ln w="12700">
            <a:miter lim="400000"/>
          </a:ln>
        </p:spPr>
      </p:pic>
    </p:spTree>
    <p:extLst>
      <p:ext uri="{BB962C8B-B14F-4D97-AF65-F5344CB8AC3E}">
        <p14:creationId xmlns:p14="http://schemas.microsoft.com/office/powerpoint/2010/main" val="3261226619"/>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50800" dist="25400" dir="5400000" rotWithShape="0">
            <a:srgbClr val="000000">
              <a:alpha val="50000"/>
            </a:srgbClr>
          </a:outerShdw>
        </a:effectLst>
      </a:spPr>
      <a:bodyPr rot="0" spcFirstLastPara="1" vertOverflow="overflow" horzOverflow="overflow" vert="horz" wrap="square" lIns="71436" tIns="71436" rIns="71436" bIns="71436"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508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1436" tIns="71436" rIns="71436" bIns="71436"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50800" dist="25400" dir="5400000" rotWithShape="0">
            <a:srgbClr val="000000">
              <a:alpha val="50000"/>
            </a:srgbClr>
          </a:outerShdw>
        </a:effectLst>
      </a:spPr>
      <a:bodyPr rot="0" spcFirstLastPara="1" vertOverflow="overflow" horzOverflow="overflow" vert="horz" wrap="square" lIns="71436" tIns="71436" rIns="71436" bIns="71436"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508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1436" tIns="71436" rIns="71436" bIns="71436"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2801</TotalTime>
  <Words>1680</Words>
  <Application>Microsoft Macintosh PowerPoint</Application>
  <PresentationFormat>Custom</PresentationFormat>
  <Paragraphs>189</Paragraphs>
  <Slides>38</Slides>
  <Notes>32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Avenir Book</vt:lpstr>
      <vt:lpstr>Avenir Next Demi Bold</vt:lpstr>
      <vt:lpstr>Avenir Roman</vt:lpstr>
      <vt:lpstr>Helvetica Light</vt:lpstr>
      <vt:lpstr>Default</vt:lpstr>
      <vt:lpstr>PowerPoint Presentation</vt:lpstr>
      <vt:lpstr>PowerPoint Presentation</vt:lpstr>
      <vt:lpstr>PowerPoint Presentation</vt:lpstr>
      <vt:lpstr>PowerPoint Presentation</vt:lpstr>
      <vt:lpstr>Guðrún Ansnes</vt:lpstr>
      <vt:lpstr>PowerPoint Presentation</vt:lpstr>
      <vt:lpstr>PR marketing – skilgreining </vt:lpstr>
      <vt:lpstr>Munur á auglýsingum og PR</vt:lpstr>
      <vt:lpstr>PowerPoint Presentation</vt:lpstr>
      <vt:lpstr>Samkvæmt AVE</vt:lpstr>
      <vt:lpstr>PowerPoint Presentation</vt:lpstr>
      <vt:lpstr>Umfjöllun vs. auglýsing</vt:lpstr>
      <vt:lpstr>Verðmæti samkvæmt margföldunarstuðli</vt:lpstr>
      <vt:lpstr>PowerPoint Presentation</vt:lpstr>
      <vt:lpstr>PowerPoint Presentation</vt:lpstr>
      <vt:lpstr>PowerPoint Presentation</vt:lpstr>
      <vt:lpstr>Hvað er frétt?</vt:lpstr>
      <vt:lpstr>Hvað er frétt?</vt:lpstr>
      <vt:lpstr>PowerPoint Presentation</vt:lpstr>
      <vt:lpstr>Fréttatilkynningar</vt:lpstr>
      <vt:lpstr>PowerPoint Presentation</vt:lpstr>
      <vt:lpstr>Nokkur hollráð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Kristján Hjálmarsson</dc:creator>
  <cp:lastModifiedBy>kristjan@hn.is</cp:lastModifiedBy>
  <cp:revision>133</cp:revision>
  <dcterms:modified xsi:type="dcterms:W3CDTF">2018-10-15T11:20:58Z</dcterms:modified>
</cp:coreProperties>
</file>